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774" r:id="rId2"/>
    <p:sldId id="776" r:id="rId3"/>
    <p:sldId id="790" r:id="rId4"/>
    <p:sldId id="786" r:id="rId5"/>
    <p:sldId id="789" r:id="rId6"/>
    <p:sldId id="290" r:id="rId7"/>
  </p:sldIdLst>
  <p:sldSz cx="12192000" cy="6858000"/>
  <p:notesSz cx="9144000" cy="68580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Libre Franklin" pitchFamily="2" charset="0"/>
      <p:regular r:id="rId17"/>
      <p:bold r:id="rId18"/>
      <p:italic r:id="rId19"/>
      <p:boldItalic r:id="rId20"/>
    </p:embeddedFont>
    <p:embeddedFont>
      <p:font typeface="Libre Franklin Medium" pitchFamily="2" charset="0"/>
      <p:regular r:id="rId21"/>
      <p:bold r:id="rId22"/>
      <p:italic r:id="rId23"/>
      <p:boldItalic r:id="rId24"/>
    </p:embeddedFont>
    <p:embeddedFont>
      <p:font typeface="Merriweather Sans" pitchFamily="2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Quattrocento Sans" panose="020B0502050000020003" pitchFamily="34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4" roundtripDataSignature="AMtx7mipvj7ytklyAnHUsCWjk4YH6t2o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2EDB3-590B-4298-9EA6-5B8FB51B443F}" v="19" dt="2026-03-31T08:07:53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9" Type="http://schemas.openxmlformats.org/officeDocument/2006/relationships/font" Target="fonts/font31.fntdata"/><Relationship Id="rId21" Type="http://schemas.openxmlformats.org/officeDocument/2006/relationships/font" Target="fonts/font13.fntdata"/><Relationship Id="rId34" Type="http://schemas.openxmlformats.org/officeDocument/2006/relationships/font" Target="fonts/font26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font" Target="fonts/font29.fntdata"/><Relationship Id="rId40" Type="http://schemas.openxmlformats.org/officeDocument/2006/relationships/font" Target="fonts/font32.fntdata"/><Relationship Id="rId74" Type="http://customschemas.google.com/relationships/presentationmetadata" Target="metadata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font" Target="fonts/font28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font" Target="fonts/font27.fntdata"/><Relationship Id="rId77" Type="http://schemas.openxmlformats.org/officeDocument/2006/relationships/theme" Target="theme/theme1.xml"/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openxmlformats.org/officeDocument/2006/relationships/font" Target="fonts/font30.fntdata"/><Relationship Id="rId20" Type="http://schemas.openxmlformats.org/officeDocument/2006/relationships/font" Target="fonts/font12.fntdata"/><Relationship Id="rId7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>
          <a:extLst>
            <a:ext uri="{FF2B5EF4-FFF2-40B4-BE49-F238E27FC236}">
              <a16:creationId xmlns:a16="http://schemas.microsoft.com/office/drawing/2014/main" id="{4D59205A-90CA-2FD7-C2C3-86BCB6F8E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1c0c2fb501_2_226:notes">
            <a:extLst>
              <a:ext uri="{FF2B5EF4-FFF2-40B4-BE49-F238E27FC236}">
                <a16:creationId xmlns:a16="http://schemas.microsoft.com/office/drawing/2014/main" id="{29959772-BC49-DEE5-F5D9-E578C22A6F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31c0c2fb501_2_226:notes">
            <a:extLst>
              <a:ext uri="{FF2B5EF4-FFF2-40B4-BE49-F238E27FC236}">
                <a16:creationId xmlns:a16="http://schemas.microsoft.com/office/drawing/2014/main" id="{6548B372-4D1C-4297-5208-A6E36E71A5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9" name="Google Shape;349;g31c0c2fb501_2_226:notes">
            <a:extLst>
              <a:ext uri="{FF2B5EF4-FFF2-40B4-BE49-F238E27FC236}">
                <a16:creationId xmlns:a16="http://schemas.microsoft.com/office/drawing/2014/main" id="{A1B7F472-40D4-3A90-8CA5-198B6B6E88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34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A4653C59-4FD2-B8E9-6723-474F6B9DF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11DBDD9C-8B79-A4B6-89D8-5FFA745EC1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0" name="Google Shape;110;p4:notes">
            <a:extLst>
              <a:ext uri="{FF2B5EF4-FFF2-40B4-BE49-F238E27FC236}">
                <a16:creationId xmlns:a16="http://schemas.microsoft.com/office/drawing/2014/main" id="{3B4FF094-0F52-D062-BF3A-434D4D6C49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402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591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421AFF54-809C-78BE-7103-B97BA50AD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bb2f868eb4_0_65:notes">
            <a:extLst>
              <a:ext uri="{FF2B5EF4-FFF2-40B4-BE49-F238E27FC236}">
                <a16:creationId xmlns:a16="http://schemas.microsoft.com/office/drawing/2014/main" id="{DBD8DFB5-EBFC-AB69-65FE-30D33BF785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2443163"/>
            <a:ext cx="97536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g3bb2f868eb4_0_65:notes">
            <a:extLst>
              <a:ext uri="{FF2B5EF4-FFF2-40B4-BE49-F238E27FC236}">
                <a16:creationId xmlns:a16="http://schemas.microsoft.com/office/drawing/2014/main" id="{25F5B995-5B85-6810-CE62-DDEA374EAE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27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EA61258C-B7B7-10FC-7438-009903914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bb2f868eb4_0_65:notes">
            <a:extLst>
              <a:ext uri="{FF2B5EF4-FFF2-40B4-BE49-F238E27FC236}">
                <a16:creationId xmlns:a16="http://schemas.microsoft.com/office/drawing/2014/main" id="{8E5E96B6-892B-2E62-C5DF-21757E44AB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2443163"/>
            <a:ext cx="97536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g3bb2f868eb4_0_65:notes">
            <a:extLst>
              <a:ext uri="{FF2B5EF4-FFF2-40B4-BE49-F238E27FC236}">
                <a16:creationId xmlns:a16="http://schemas.microsoft.com/office/drawing/2014/main" id="{B6C0972E-5A13-8B3D-C001-A33C52D312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523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25:notes"/>
          <p:cNvSpPr txBox="1">
            <a:spLocks noGrp="1"/>
          </p:cNvSpPr>
          <p:nvPr>
            <p:ph type="body" idx="1"/>
          </p:nvPr>
        </p:nvSpPr>
        <p:spPr>
          <a:xfrm>
            <a:off x="914400" y="3300417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5:notes"/>
          <p:cNvSpPr txBox="1">
            <a:spLocks noGrp="1"/>
          </p:cNvSpPr>
          <p:nvPr>
            <p:ph type="sldNum" idx="12"/>
          </p:nvPr>
        </p:nvSpPr>
        <p:spPr>
          <a:xfrm>
            <a:off x="5179484" y="6513919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3"/>
          <p:cNvSpPr txBox="1">
            <a:spLocks noGrp="1"/>
          </p:cNvSpPr>
          <p:nvPr>
            <p:ph type="title"/>
          </p:nvPr>
        </p:nvSpPr>
        <p:spPr>
          <a:xfrm>
            <a:off x="713037" y="1948075"/>
            <a:ext cx="107184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attrocento Sans"/>
              <a:buNone/>
              <a:defRPr sz="24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ftr" idx="11"/>
          </p:nvPr>
        </p:nvSpPr>
        <p:spPr>
          <a:xfrm>
            <a:off x="707040" y="6338850"/>
            <a:ext cx="57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body" idx="1"/>
          </p:nvPr>
        </p:nvSpPr>
        <p:spPr>
          <a:xfrm>
            <a:off x="713037" y="1498144"/>
            <a:ext cx="3338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228600" algn="l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erriweather Sans"/>
              <a:buNone/>
              <a:defRPr sz="13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36550" algn="l">
              <a:lnSpc>
                <a:spcPct val="123529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erriweather Sans"/>
              <a:buChar char="・"/>
              <a:defRPr sz="1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36550" algn="l">
              <a:lnSpc>
                <a:spcPct val="123529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erriweather Sans"/>
              <a:buChar char="・"/>
              <a:defRPr sz="1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6550" algn="l">
              <a:lnSpc>
                <a:spcPct val="123529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erriweather Sans"/>
              <a:buChar char="・"/>
              <a:defRPr sz="1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6550" algn="l">
              <a:lnSpc>
                <a:spcPct val="123529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erriweather Sans"/>
              <a:buChar char="・"/>
              <a:defRPr sz="1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body" idx="2"/>
          </p:nvPr>
        </p:nvSpPr>
        <p:spPr>
          <a:xfrm>
            <a:off x="713037" y="2793442"/>
            <a:ext cx="3338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228600" algn="l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 Sans"/>
              <a:buNone/>
              <a:defRPr sz="11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36550" algn="l">
              <a:lnSpc>
                <a:spcPct val="123529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erriweather Sans"/>
              <a:buChar char="・"/>
              <a:defRPr sz="1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36550" algn="l">
              <a:lnSpc>
                <a:spcPct val="123529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erriweather Sans"/>
              <a:buChar char="・"/>
              <a:defRPr sz="1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6550" algn="l">
              <a:lnSpc>
                <a:spcPct val="123529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erriweather Sans"/>
              <a:buChar char="・"/>
              <a:defRPr sz="1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6550" algn="l">
              <a:lnSpc>
                <a:spcPct val="123529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erriweather Sans"/>
              <a:buChar char="・"/>
              <a:defRPr sz="1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body" idx="3"/>
          </p:nvPr>
        </p:nvSpPr>
        <p:spPr>
          <a:xfrm>
            <a:off x="713038" y="3223535"/>
            <a:ext cx="85854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228600" algn="l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 Sans"/>
              <a:buNone/>
              <a:defRPr sz="11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36550" algn="l">
              <a:lnSpc>
                <a:spcPct val="123529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erriweather Sans"/>
              <a:buChar char="・"/>
              <a:defRPr sz="1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36550" algn="l">
              <a:lnSpc>
                <a:spcPct val="123529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erriweather Sans"/>
              <a:buChar char="・"/>
              <a:defRPr sz="1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6550" algn="l">
              <a:lnSpc>
                <a:spcPct val="123529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erriweather Sans"/>
              <a:buChar char="・"/>
              <a:defRPr sz="1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6550" algn="l">
              <a:lnSpc>
                <a:spcPct val="123529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erriweather Sans"/>
              <a:buChar char="・"/>
              <a:defRPr sz="1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ck Closing">
  <p:cSld name="Black Closing">
    <p:bg>
      <p:bgPr>
        <a:solidFill>
          <a:srgbClr val="1E1E1E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4"/>
          <p:cNvPicPr preferRelativeResize="0"/>
          <p:nvPr/>
        </p:nvPicPr>
        <p:blipFill rotWithShape="1">
          <a:blip r:embed="rId2">
            <a:alphaModFix/>
          </a:blip>
          <a:srcRect l="-30329" t="-159622" r="-30313" b="-159664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e de titre">
  <p:cSld name="2_Diapositive de titr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5"/>
          <p:cNvSpPr txBox="1">
            <a:spLocks noGrp="1"/>
          </p:cNvSpPr>
          <p:nvPr>
            <p:ph type="ctrTitle"/>
          </p:nvPr>
        </p:nvSpPr>
        <p:spPr>
          <a:xfrm>
            <a:off x="527383" y="1052736"/>
            <a:ext cx="68169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45"/>
          <p:cNvSpPr txBox="1">
            <a:spLocks noGrp="1"/>
          </p:cNvSpPr>
          <p:nvPr>
            <p:ph type="subTitle" idx="1"/>
          </p:nvPr>
        </p:nvSpPr>
        <p:spPr>
          <a:xfrm>
            <a:off x="527381" y="2636912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45"/>
          <p:cNvSpPr txBox="1">
            <a:spLocks noGrp="1"/>
          </p:cNvSpPr>
          <p:nvPr>
            <p:ph type="body" idx="2"/>
          </p:nvPr>
        </p:nvSpPr>
        <p:spPr>
          <a:xfrm>
            <a:off x="571502" y="142878"/>
            <a:ext cx="9144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8AD8"/>
              </a:buClr>
              <a:buSzPts val="2800"/>
              <a:buFont typeface="Arial Narrow"/>
              <a:buNone/>
              <a:defRPr sz="2800" b="0">
                <a:solidFill>
                  <a:srgbClr val="418AD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AD8"/>
              </a:buClr>
              <a:buSzPts val="2800"/>
              <a:buFont typeface="Arial Narrow"/>
              <a:buNone/>
              <a:defRPr sz="2800" b="0">
                <a:solidFill>
                  <a:srgbClr val="418AD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AD8"/>
              </a:buClr>
              <a:buSzPts val="2800"/>
              <a:buFont typeface="Arial Narrow"/>
              <a:buNone/>
              <a:defRPr sz="2800" b="0">
                <a:solidFill>
                  <a:srgbClr val="418AD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AD8"/>
              </a:buClr>
              <a:buSzPts val="2800"/>
              <a:buFont typeface="Arial Narrow"/>
              <a:buNone/>
              <a:defRPr sz="2800" b="0">
                <a:solidFill>
                  <a:srgbClr val="418AD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AD8"/>
              </a:buClr>
              <a:buSzPts val="2800"/>
              <a:buFont typeface="Arial Narrow"/>
              <a:buNone/>
              <a:defRPr sz="2800" b="0">
                <a:solidFill>
                  <a:srgbClr val="418AD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4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4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c0c2fb501_2_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5516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A7DA"/>
              </a:buClr>
              <a:buSzPts val="4400"/>
              <a:buFont typeface="Arial"/>
              <a:buNone/>
              <a:defRPr b="1">
                <a:solidFill>
                  <a:srgbClr val="3C76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31c0c2fb501_2_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5C3"/>
              </a:buClr>
              <a:buSzPts val="2800"/>
              <a:buChar char="•"/>
              <a:defRPr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5C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5C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5C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5C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31c0c2fb501_2_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31c0c2fb501_2_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31c0c2fb501_2_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28" name="Google Shape;128;g31c0c2fb501_2_19" descr="Une image contenant Police, Graphique, cercle, logo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94812" y="644365"/>
            <a:ext cx="2035848" cy="559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5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ptical Fiber Title Slide">
  <p:cSld name="Optical Fiber 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29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0"/>
          <p:cNvSpPr txBox="1">
            <a:spLocks noGrp="1"/>
          </p:cNvSpPr>
          <p:nvPr>
            <p:ph type="ctrTitle"/>
          </p:nvPr>
        </p:nvSpPr>
        <p:spPr>
          <a:xfrm>
            <a:off x="2972560" y="975360"/>
            <a:ext cx="8463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ubTitle" idx="1"/>
          </p:nvPr>
        </p:nvSpPr>
        <p:spPr>
          <a:xfrm>
            <a:off x="2972560" y="3169920"/>
            <a:ext cx="8463600" cy="31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AADE4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649" y="256677"/>
            <a:ext cx="1255774" cy="582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Blank">
  <p:cSld name="Black 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">
  <p:cSld name="1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726437" y="462480"/>
            <a:ext cx="1075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sldNum" idx="12"/>
          </p:nvPr>
        </p:nvSpPr>
        <p:spPr>
          <a:xfrm>
            <a:off x="11232000" y="6480000"/>
            <a:ext cx="4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/>
          </p:nvPr>
        </p:nvSpPr>
        <p:spPr>
          <a:xfrm>
            <a:off x="726437" y="1620001"/>
            <a:ext cx="106518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23232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36550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23232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36550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Mukta"/>
              <a:buChar char="–"/>
              <a:defRPr sz="17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36550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ukta"/>
              <a:buChar char="–"/>
              <a:defRPr sz="17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36550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ukta"/>
              <a:buChar char="–"/>
              <a:defRPr sz="17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1" name="Google Shape;31;p32"/>
          <p:cNvSpPr txBox="1"/>
          <p:nvPr/>
        </p:nvSpPr>
        <p:spPr>
          <a:xfrm>
            <a:off x="552026" y="6454222"/>
            <a:ext cx="4800000" cy="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-FR" sz="7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10/07/</a:t>
            </a:r>
            <a:r>
              <a:rPr lang="fr-FR" sz="700" b="0" i="0" u="none" strike="noStrike" cap="none">
                <a:solidFill>
                  <a:srgbClr val="51535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2024 Plum Consulting</a:t>
            </a:r>
            <a:endParaRPr sz="700" b="0" i="0" u="none" strike="noStrike" cap="none">
              <a:solidFill>
                <a:srgbClr val="51535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32"/>
          <p:cNvSpPr txBox="1">
            <a:spLocks noGrp="1"/>
          </p:cNvSpPr>
          <p:nvPr>
            <p:ph type="ftr" idx="11"/>
          </p:nvPr>
        </p:nvSpPr>
        <p:spPr>
          <a:xfrm>
            <a:off x="726016" y="6446057"/>
            <a:ext cx="118500" cy="9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rgbClr val="51535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>
  <p:cSld name="TITR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154984" y="1563880"/>
            <a:ext cx="118923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00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sldNum" idx="12"/>
          </p:nvPr>
        </p:nvSpPr>
        <p:spPr>
          <a:xfrm>
            <a:off x="1" y="6492876"/>
            <a:ext cx="64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ftr" idx="11"/>
          </p:nvPr>
        </p:nvSpPr>
        <p:spPr>
          <a:xfrm>
            <a:off x="643468" y="6491817"/>
            <a:ext cx="41148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0" y="196800"/>
            <a:ext cx="121920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URTITRE">
  <p:cSld name="TITRE SURTITR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/>
          <p:nvPr/>
        </p:nvSpPr>
        <p:spPr>
          <a:xfrm>
            <a:off x="1" y="6492876"/>
            <a:ext cx="64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r-FR" sz="11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‹N°›</a:t>
            </a:fld>
            <a:endParaRPr sz="1100" b="0" i="0" u="none" strike="noStrike" cap="none">
              <a:solidFill>
                <a:srgbClr val="88888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" name="Google Shape;40;p34"/>
          <p:cNvSpPr txBox="1">
            <a:spLocks noGrp="1"/>
          </p:cNvSpPr>
          <p:nvPr>
            <p:ph type="ftr" idx="11"/>
          </p:nvPr>
        </p:nvSpPr>
        <p:spPr>
          <a:xfrm>
            <a:off x="643468" y="6491817"/>
            <a:ext cx="41148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154984" y="1563880"/>
            <a:ext cx="118923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00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0" y="-30995"/>
            <a:ext cx="121920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Libre Franklin Medium"/>
              <a:buNone/>
              <a:defRPr sz="1300" b="0" i="0" u="none" strike="noStrike" cap="none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228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title"/>
          </p:nvPr>
        </p:nvSpPr>
        <p:spPr>
          <a:xfrm>
            <a:off x="0" y="196313"/>
            <a:ext cx="121920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Subhead - Title and Content">
  <p:cSld name="No Subhead - 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>
            <a:spLocks noGrp="1"/>
          </p:cNvSpPr>
          <p:nvPr>
            <p:ph type="title"/>
          </p:nvPr>
        </p:nvSpPr>
        <p:spPr>
          <a:xfrm>
            <a:off x="457200" y="221719"/>
            <a:ext cx="112776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35" descr="Une image contenant feu d’artifice, Nouvel an, festival, plein air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75693"/>
            <a:ext cx="12192000" cy="782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>
          <a:extLst>
            <a:ext uri="{FF2B5EF4-FFF2-40B4-BE49-F238E27FC236}">
              <a16:creationId xmlns:a16="http://schemas.microsoft.com/office/drawing/2014/main" id="{041FBA31-53DA-263D-76C5-7341A32C2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1">
            <a:extLst>
              <a:ext uri="{FF2B5EF4-FFF2-40B4-BE49-F238E27FC236}">
                <a16:creationId xmlns:a16="http://schemas.microsoft.com/office/drawing/2014/main" id="{2F1C17EF-D7FC-6063-F2C7-EFF6DBF6CC19}"/>
              </a:ext>
            </a:extLst>
          </p:cNvPr>
          <p:cNvSpPr txBox="1"/>
          <p:nvPr/>
        </p:nvSpPr>
        <p:spPr>
          <a:xfrm>
            <a:off x="731418" y="536228"/>
            <a:ext cx="8347212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 dirty="0">
                <a:solidFill>
                  <a:srgbClr val="010102"/>
                </a:solidFill>
                <a:latin typeface="Montserrat"/>
                <a:ea typeface="Montserrat"/>
                <a:cs typeface="Montserrat"/>
                <a:sym typeface="Montserrat"/>
              </a:rPr>
              <a:t>L’ASSOCIATION DES EXPERTS ET DES ACTEURS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7DA7DA"/>
                </a:solidFill>
                <a:latin typeface="Montserrat"/>
                <a:ea typeface="Montserrat"/>
                <a:cs typeface="Montserrat"/>
                <a:sym typeface="Montserrat"/>
              </a:rPr>
              <a:t>DE LA FIBRE OPTIQUE</a:t>
            </a:r>
            <a:endParaRPr sz="2400" dirty="0">
              <a:solidFill>
                <a:srgbClr val="7DA7D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23;p2">
            <a:extLst>
              <a:ext uri="{FF2B5EF4-FFF2-40B4-BE49-F238E27FC236}">
                <a16:creationId xmlns:a16="http://schemas.microsoft.com/office/drawing/2014/main" id="{79F476FA-D5FF-709C-4193-F3257A75FB7E}"/>
              </a:ext>
            </a:extLst>
          </p:cNvPr>
          <p:cNvSpPr/>
          <p:nvPr/>
        </p:nvSpPr>
        <p:spPr>
          <a:xfrm>
            <a:off x="-19663" y="4763957"/>
            <a:ext cx="12192000" cy="2094043"/>
          </a:xfrm>
          <a:prstGeom prst="rect">
            <a:avLst/>
          </a:prstGeom>
          <a:solidFill>
            <a:srgbClr val="7EA8D9">
              <a:alpha val="2235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3;p2">
            <a:extLst>
              <a:ext uri="{FF2B5EF4-FFF2-40B4-BE49-F238E27FC236}">
                <a16:creationId xmlns:a16="http://schemas.microsoft.com/office/drawing/2014/main" id="{E5510F31-BBF7-52EA-23CF-6979A1881F28}"/>
              </a:ext>
            </a:extLst>
          </p:cNvPr>
          <p:cNvSpPr/>
          <p:nvPr/>
        </p:nvSpPr>
        <p:spPr>
          <a:xfrm>
            <a:off x="491249" y="5067751"/>
            <a:ext cx="11084965" cy="139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latin typeface="+mn-lt"/>
                <a:ea typeface="Calibri"/>
                <a:cs typeface="Calibri"/>
                <a:sym typeface="Calibri"/>
              </a:rPr>
              <a:t>Didier CAZES : </a:t>
            </a:r>
            <a:r>
              <a:rPr lang="fr-FR" sz="2000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Chargé de missions auprès du Cercle CREDO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latin typeface="+mn-lt"/>
                <a:ea typeface="Calibri"/>
                <a:cs typeface="Calibri"/>
                <a:sym typeface="Calibri"/>
              </a:rPr>
              <a:t>31 mars 2026</a:t>
            </a:r>
            <a:endParaRPr sz="1800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0E0BE3D-B179-023A-3A38-4FCD6594F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5" b="96591" l="8738" r="89806">
                        <a14:foregroundMark x1="14078" y1="36364" x2="31553" y2="13068"/>
                        <a14:foregroundMark x1="31553" y1="13068" x2="63107" y2="12500"/>
                        <a14:foregroundMark x1="63107" y1="12500" x2="82039" y2="30114"/>
                        <a14:foregroundMark x1="50971" y1="6818" x2="40291" y2="6818"/>
                        <a14:foregroundMark x1="50485" y1="5682" x2="50485" y2="5682"/>
                        <a14:foregroundMark x1="50485" y1="1705" x2="50485" y2="1705"/>
                        <a14:foregroundMark x1="14078" y1="38068" x2="16505" y2="70455"/>
                        <a14:foregroundMark x1="16505" y1="70455" x2="20388" y2="75568"/>
                        <a14:foregroundMark x1="24757" y1="85227" x2="55340" y2="94318"/>
                        <a14:foregroundMark x1="55340" y1="94318" x2="64563" y2="90909"/>
                        <a14:foregroundMark x1="68932" y1="85227" x2="83010" y2="71591"/>
                        <a14:foregroundMark x1="46117" y1="97159" x2="39806" y2="94886"/>
                        <a14:foregroundMark x1="8738" y1="47159" x2="9709" y2="57386"/>
                        <a14:foregroundMark x1="21359" y1="64205" x2="24272" y2="70455"/>
                        <a14:foregroundMark x1="33981" y1="81250" x2="42718" y2="82955"/>
                        <a14:foregroundMark x1="52427" y1="86364" x2="66505" y2="81818"/>
                        <a14:foregroundMark x1="71845" y1="74432" x2="76699" y2="698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619" y="4972661"/>
            <a:ext cx="1962424" cy="1676634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946305B9-A2B4-D132-3671-6E055509170F}"/>
              </a:ext>
            </a:extLst>
          </p:cNvPr>
          <p:cNvGrpSpPr/>
          <p:nvPr/>
        </p:nvGrpSpPr>
        <p:grpSpPr>
          <a:xfrm>
            <a:off x="108156" y="2029714"/>
            <a:ext cx="11985522" cy="2646838"/>
            <a:chOff x="108156" y="2206690"/>
            <a:chExt cx="11985522" cy="2646838"/>
          </a:xfrm>
        </p:grpSpPr>
        <p:pic>
          <p:nvPicPr>
            <p:cNvPr id="2" name="Google Shape;237;p87">
              <a:extLst>
                <a:ext uri="{FF2B5EF4-FFF2-40B4-BE49-F238E27FC236}">
                  <a16:creationId xmlns:a16="http://schemas.microsoft.com/office/drawing/2014/main" id="{3BB15C82-554A-FA0B-F7F5-B6AE44DADDD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4824" y="2221544"/>
              <a:ext cx="873195" cy="87319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" name="Google Shape;115;p1">
              <a:extLst>
                <a:ext uri="{FF2B5EF4-FFF2-40B4-BE49-F238E27FC236}">
                  <a16:creationId xmlns:a16="http://schemas.microsoft.com/office/drawing/2014/main" id="{DEB57947-A229-86C4-244D-2522BAA03B23}"/>
                </a:ext>
              </a:extLst>
            </p:cNvPr>
            <p:cNvCxnSpPr/>
            <p:nvPr/>
          </p:nvCxnSpPr>
          <p:spPr>
            <a:xfrm>
              <a:off x="8711298" y="2985483"/>
              <a:ext cx="2198465" cy="0"/>
            </a:xfrm>
            <a:prstGeom prst="straightConnector1">
              <a:avLst/>
            </a:prstGeom>
            <a:noFill/>
            <a:ln w="15875" cap="flat" cmpd="sng">
              <a:solidFill>
                <a:srgbClr val="7EA8D9">
                  <a:alpha val="34117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" name="Google Shape;89;p1">
              <a:extLst>
                <a:ext uri="{FF2B5EF4-FFF2-40B4-BE49-F238E27FC236}">
                  <a16:creationId xmlns:a16="http://schemas.microsoft.com/office/drawing/2014/main" id="{C2F14693-9D46-7D01-F22B-58C58F35E1BB}"/>
                </a:ext>
              </a:extLst>
            </p:cNvPr>
            <p:cNvSpPr txBox="1"/>
            <p:nvPr/>
          </p:nvSpPr>
          <p:spPr>
            <a:xfrm>
              <a:off x="108156" y="2206690"/>
              <a:ext cx="11985522" cy="2646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fr-FR" sz="5400" b="1" dirty="0">
                  <a:solidFill>
                    <a:srgbClr val="7DA7D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REGARDS D’EXPERTS</a:t>
              </a:r>
              <a:endParaRPr lang="fr-FR" sz="2000" b="1" i="0" u="none" strike="noStrike" cap="none" dirty="0">
                <a:solidFill>
                  <a:srgbClr val="01010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algn="ctr"/>
              <a:endParaRPr lang="fr-FR" sz="2800" b="1" i="0" u="none" strike="noStrike" cap="none" dirty="0">
                <a:solidFill>
                  <a:srgbClr val="01010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algn="ctr"/>
              <a:r>
                <a:rPr lang="fr-FR" sz="4800" b="1" i="0" u="none" strike="noStrike" cap="none" dirty="0">
                  <a:solidFill>
                    <a:srgbClr val="01010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Parfaire un financement </a:t>
              </a:r>
            </a:p>
            <a:p>
              <a:pPr lvl="0" algn="ctr"/>
              <a:r>
                <a:rPr lang="fr-FR" sz="3200" b="1" i="0" u="none" strike="noStrike" cap="none" dirty="0">
                  <a:solidFill>
                    <a:srgbClr val="01010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structurel et durable des réseaux THD</a:t>
              </a:r>
              <a:endParaRPr lang="fr-FR" sz="4000" b="1" i="0" u="none" strike="noStrike" cap="none" dirty="0">
                <a:solidFill>
                  <a:srgbClr val="01010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4" name="Google Shape;237;p87">
              <a:extLst>
                <a:ext uri="{FF2B5EF4-FFF2-40B4-BE49-F238E27FC236}">
                  <a16:creationId xmlns:a16="http://schemas.microsoft.com/office/drawing/2014/main" id="{4154A31D-7E01-334B-ECC3-2A3AE05109D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10391256" y="2226464"/>
              <a:ext cx="873195" cy="87319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3966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533572D3-484A-3153-3524-DB35D1B1D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1C62A6F3-C31A-BFF9-5C3A-C77BB22CF75C}"/>
              </a:ext>
            </a:extLst>
          </p:cNvPr>
          <p:cNvGrpSpPr/>
          <p:nvPr/>
        </p:nvGrpSpPr>
        <p:grpSpPr>
          <a:xfrm>
            <a:off x="6953862" y="2702405"/>
            <a:ext cx="4884311" cy="3516692"/>
            <a:chOff x="982634" y="1797585"/>
            <a:chExt cx="4773582" cy="3368942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06BD00C-8347-ED2B-8FE3-1284A4726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1584"/>
            <a:stretch>
              <a:fillRect/>
            </a:stretch>
          </p:blipFill>
          <p:spPr>
            <a:xfrm>
              <a:off x="982634" y="1797585"/>
              <a:ext cx="4773582" cy="3368942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4745606-2E2C-F0AD-6931-0EAAF6C06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2211" t="2200" r="42845" b="88220"/>
            <a:stretch>
              <a:fillRect/>
            </a:stretch>
          </p:blipFill>
          <p:spPr>
            <a:xfrm>
              <a:off x="1459573" y="4395286"/>
              <a:ext cx="713356" cy="365022"/>
            </a:xfrm>
            <a:prstGeom prst="rect">
              <a:avLst/>
            </a:prstGeom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21AD139A-5E91-C760-716E-460FD8128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610" y="351443"/>
            <a:ext cx="3109932" cy="78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880D41B-0B88-C85B-5BCB-31E1B8175A51}"/>
              </a:ext>
            </a:extLst>
          </p:cNvPr>
          <p:cNvSpPr txBox="1"/>
          <p:nvPr/>
        </p:nvSpPr>
        <p:spPr>
          <a:xfrm>
            <a:off x="-683772" y="68811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9F4B8B0-2A5C-7EC6-AF9B-D9EF22F017FA}"/>
              </a:ext>
            </a:extLst>
          </p:cNvPr>
          <p:cNvSpPr txBox="1"/>
          <p:nvPr/>
        </p:nvSpPr>
        <p:spPr>
          <a:xfrm>
            <a:off x="306134" y="1163349"/>
            <a:ext cx="114434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Fragilité de l'équilibre économique de l’activité d’exploitation due à une mauvaise estimation du nombre de lignes actives </a:t>
            </a: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FttH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cible</a:t>
            </a:r>
          </a:p>
        </p:txBody>
      </p:sp>
      <p:sp>
        <p:nvSpPr>
          <p:cNvPr id="22" name="Google Shape;123;p2">
            <a:extLst>
              <a:ext uri="{FF2B5EF4-FFF2-40B4-BE49-F238E27FC236}">
                <a16:creationId xmlns:a16="http://schemas.microsoft.com/office/drawing/2014/main" id="{6C68BEFC-5D54-A1C8-8795-93F494F8554D}"/>
              </a:ext>
            </a:extLst>
          </p:cNvPr>
          <p:cNvSpPr/>
          <p:nvPr/>
        </p:nvSpPr>
        <p:spPr>
          <a:xfrm>
            <a:off x="7300848" y="6048862"/>
            <a:ext cx="4884312" cy="410842"/>
          </a:xfrm>
          <a:prstGeom prst="rect">
            <a:avLst/>
          </a:prstGeom>
          <a:solidFill>
            <a:srgbClr val="7EA8D9">
              <a:alpha val="2235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4D97D75-6945-E9D9-5516-2CF6802C0156}"/>
              </a:ext>
            </a:extLst>
          </p:cNvPr>
          <p:cNvSpPr/>
          <p:nvPr/>
        </p:nvSpPr>
        <p:spPr>
          <a:xfrm>
            <a:off x="425420" y="2032091"/>
            <a:ext cx="11412753" cy="6143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financement initial bâti sur un concept d’apport du THD à l’adresse, avec subventionnement public, un Nb d’OC restreint (tarifs d’accès), hors prise en compte des spécificités des usages (principalement le triple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et techniques (complexes, vie du réseau, etc…)</a:t>
            </a:r>
          </a:p>
        </p:txBody>
      </p:sp>
      <p:sp>
        <p:nvSpPr>
          <p:cNvPr id="5" name="Google Shape;89;g2581c7e2ffb_0_6">
            <a:extLst>
              <a:ext uri="{FF2B5EF4-FFF2-40B4-BE49-F238E27FC236}">
                <a16:creationId xmlns:a16="http://schemas.microsoft.com/office/drawing/2014/main" id="{527F7CD8-1B82-16C7-9564-75D8A132B5F8}"/>
              </a:ext>
            </a:extLst>
          </p:cNvPr>
          <p:cNvSpPr txBox="1"/>
          <p:nvPr/>
        </p:nvSpPr>
        <p:spPr>
          <a:xfrm>
            <a:off x="396146" y="318396"/>
            <a:ext cx="8016486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Il est urgent de redéfinir le mode de financement des réseaux déployés en zone RIP …  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CB5030A-F19B-C22B-9500-A339549F2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-1" r="13694" b="-358"/>
          <a:stretch/>
        </p:blipFill>
        <p:spPr bwMode="auto">
          <a:xfrm>
            <a:off x="672992" y="2710331"/>
            <a:ext cx="5688479" cy="321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3301A04-B951-5011-DBB8-87F4CBF36605}"/>
              </a:ext>
            </a:extLst>
          </p:cNvPr>
          <p:cNvSpPr/>
          <p:nvPr/>
        </p:nvSpPr>
        <p:spPr>
          <a:xfrm>
            <a:off x="419846" y="5989242"/>
            <a:ext cx="11186477" cy="5916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Remplacement d’un réseau de loisir (ADSL) par un réseau essentiel (qualitatif, résilient, durable), sur une complétude optimale en matière de migration iso cuivre et de conquête (adresses sans offres ADSL)</a:t>
            </a:r>
          </a:p>
        </p:txBody>
      </p:sp>
    </p:spTree>
    <p:extLst>
      <p:ext uri="{BB962C8B-B14F-4D97-AF65-F5344CB8AC3E}">
        <p14:creationId xmlns:p14="http://schemas.microsoft.com/office/powerpoint/2010/main" val="55109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097EC4B5-FA39-84CA-B42D-6C776063B839}"/>
              </a:ext>
            </a:extLst>
          </p:cNvPr>
          <p:cNvGrpSpPr/>
          <p:nvPr/>
        </p:nvGrpSpPr>
        <p:grpSpPr>
          <a:xfrm>
            <a:off x="396146" y="318396"/>
            <a:ext cx="11353396" cy="816851"/>
            <a:chOff x="396146" y="318396"/>
            <a:chExt cx="11353396" cy="816851"/>
          </a:xfrm>
        </p:grpSpPr>
        <p:sp>
          <p:nvSpPr>
            <p:cNvPr id="10" name="Google Shape;89;g2581c7e2ffb_0_6">
              <a:extLst>
                <a:ext uri="{FF2B5EF4-FFF2-40B4-BE49-F238E27FC236}">
                  <a16:creationId xmlns:a16="http://schemas.microsoft.com/office/drawing/2014/main" id="{E1FCD79C-6624-6960-31F3-818053517DC5}"/>
                </a:ext>
              </a:extLst>
            </p:cNvPr>
            <p:cNvSpPr txBox="1"/>
            <p:nvPr/>
          </p:nvSpPr>
          <p:spPr>
            <a:xfrm>
              <a:off x="396146" y="318396"/>
              <a:ext cx="8157919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 b="1" dirty="0">
                  <a:solidFill>
                    <a:srgbClr val="0070C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 caillou technique et financier dans la chaussure des collectivités, de leurs délégataires et des OC</a:t>
              </a:r>
            </a:p>
          </p:txBody>
        </p:sp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1173E92A-7D7C-BD8D-484D-C0AB136B8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9610" y="351443"/>
              <a:ext cx="3109932" cy="783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4CBE2BC-09D6-75B6-9D0C-5EE9D06D82F1}"/>
              </a:ext>
            </a:extLst>
          </p:cNvPr>
          <p:cNvGrpSpPr/>
          <p:nvPr/>
        </p:nvGrpSpPr>
        <p:grpSpPr>
          <a:xfrm>
            <a:off x="396146" y="1087770"/>
            <a:ext cx="11507141" cy="4124932"/>
            <a:chOff x="396146" y="1087770"/>
            <a:chExt cx="11507141" cy="4124932"/>
          </a:xfrm>
        </p:grpSpPr>
        <p:sp>
          <p:nvSpPr>
            <p:cNvPr id="29" name="Google Shape;123;p2">
              <a:extLst>
                <a:ext uri="{FF2B5EF4-FFF2-40B4-BE49-F238E27FC236}">
                  <a16:creationId xmlns:a16="http://schemas.microsoft.com/office/drawing/2014/main" id="{C5F08ED3-1626-1A72-D7F1-31CFBF7EBD9B}"/>
                </a:ext>
              </a:extLst>
            </p:cNvPr>
            <p:cNvSpPr/>
            <p:nvPr/>
          </p:nvSpPr>
          <p:spPr>
            <a:xfrm>
              <a:off x="1199535" y="2335002"/>
              <a:ext cx="10550006" cy="1024601"/>
            </a:xfrm>
            <a:prstGeom prst="rect">
              <a:avLst/>
            </a:prstGeom>
            <a:solidFill>
              <a:srgbClr val="7EA8D9">
                <a:alpha val="2235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8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8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1;g2581c7e2ffb_0_6">
              <a:extLst>
                <a:ext uri="{FF2B5EF4-FFF2-40B4-BE49-F238E27FC236}">
                  <a16:creationId xmlns:a16="http://schemas.microsoft.com/office/drawing/2014/main" id="{19BEA068-C81C-AA6F-BE6E-5A795DDC7258}"/>
                </a:ext>
              </a:extLst>
            </p:cNvPr>
            <p:cNvSpPr txBox="1"/>
            <p:nvPr/>
          </p:nvSpPr>
          <p:spPr>
            <a:xfrm>
              <a:off x="1199535" y="2313591"/>
              <a:ext cx="10373033" cy="10479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15000"/>
                </a:lnSpc>
                <a:buClr>
                  <a:srgbClr val="7EA8D9"/>
                </a:buClr>
                <a:buSzPts val="1800"/>
              </a:pPr>
              <a:r>
                <a:rPr lang="fr-FR" sz="18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Le financement des travaux (non anticipés) sur les infrastructures d’accueil en domaine privatif par les propriétaires constitue un frein à la migration vers le 100% fibre, et ouvre le champ des autres possibilités, </a:t>
              </a:r>
              <a:r>
                <a:rPr lang="fr-FR" sz="18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contrariant le ROI des déploiements</a:t>
              </a:r>
            </a:p>
          </p:txBody>
        </p:sp>
        <p:pic>
          <p:nvPicPr>
            <p:cNvPr id="16" name="Google Shape;237;p87">
              <a:extLst>
                <a:ext uri="{FF2B5EF4-FFF2-40B4-BE49-F238E27FC236}">
                  <a16:creationId xmlns:a16="http://schemas.microsoft.com/office/drawing/2014/main" id="{2C68F5F6-D263-D955-CC9C-A2D08D891CA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524" y="2522813"/>
              <a:ext cx="610633" cy="610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237;p87">
              <a:extLst>
                <a:ext uri="{FF2B5EF4-FFF2-40B4-BE49-F238E27FC236}">
                  <a16:creationId xmlns:a16="http://schemas.microsoft.com/office/drawing/2014/main" id="{9F059E06-8FD9-8E60-70D8-3E6C780B959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5154" y="3466739"/>
              <a:ext cx="610633" cy="6106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123;p2">
              <a:extLst>
                <a:ext uri="{FF2B5EF4-FFF2-40B4-BE49-F238E27FC236}">
                  <a16:creationId xmlns:a16="http://schemas.microsoft.com/office/drawing/2014/main" id="{7FDE9544-1356-892D-D8E1-0BAD96AFE7EC}"/>
                </a:ext>
              </a:extLst>
            </p:cNvPr>
            <p:cNvSpPr/>
            <p:nvPr/>
          </p:nvSpPr>
          <p:spPr>
            <a:xfrm>
              <a:off x="1199534" y="3455927"/>
              <a:ext cx="10550005" cy="690201"/>
            </a:xfrm>
            <a:prstGeom prst="rect">
              <a:avLst/>
            </a:prstGeom>
            <a:solidFill>
              <a:srgbClr val="7EA8D9">
                <a:alpha val="2235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8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8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91;g2581c7e2ffb_0_6">
              <a:extLst>
                <a:ext uri="{FF2B5EF4-FFF2-40B4-BE49-F238E27FC236}">
                  <a16:creationId xmlns:a16="http://schemas.microsoft.com/office/drawing/2014/main" id="{F3CBEAC0-2D2F-85C0-71C2-271988C106E5}"/>
                </a:ext>
              </a:extLst>
            </p:cNvPr>
            <p:cNvSpPr txBox="1"/>
            <p:nvPr/>
          </p:nvSpPr>
          <p:spPr>
            <a:xfrm>
              <a:off x="1199534" y="3416738"/>
              <a:ext cx="10448151" cy="729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15000"/>
                </a:lnSpc>
                <a:buClr>
                  <a:srgbClr val="7EA8D9"/>
                </a:buClr>
                <a:buSzPts val="1800"/>
              </a:pPr>
              <a:r>
                <a:rPr lang="fr-FR" sz="18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Estimation</a:t>
              </a:r>
              <a:r>
                <a:rPr lang="fr-FR" sz="18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 par le Conseil Général de l’Economie </a:t>
              </a:r>
              <a:r>
                <a:rPr lang="fr-FR" sz="18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du nombre de raccordements dits ʺcomplexes légersʺ </a:t>
              </a:r>
              <a:r>
                <a:rPr lang="fr-FR" sz="18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en domaine privé restant à réaliser de l’ordre de 1,5 million (</a:t>
              </a:r>
              <a:r>
                <a:rPr lang="fr-FR" sz="1800" dirty="0" err="1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tx</a:t>
              </a:r>
              <a:r>
                <a:rPr lang="fr-FR" sz="18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 à la charge de l’abonné)</a:t>
              </a:r>
              <a:endPara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pic>
          <p:nvPicPr>
            <p:cNvPr id="39" name="Google Shape;237;p87">
              <a:extLst>
                <a:ext uri="{FF2B5EF4-FFF2-40B4-BE49-F238E27FC236}">
                  <a16:creationId xmlns:a16="http://schemas.microsoft.com/office/drawing/2014/main" id="{6C023F4D-B2BF-C126-5D97-036ED2E8AFD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8373" y="4393224"/>
              <a:ext cx="610633" cy="6106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F3ACF4E-48E7-A67E-3D31-83A661B4F1E3}"/>
                </a:ext>
              </a:extLst>
            </p:cNvPr>
            <p:cNvSpPr txBox="1"/>
            <p:nvPr/>
          </p:nvSpPr>
          <p:spPr>
            <a:xfrm>
              <a:off x="396146" y="1894350"/>
              <a:ext cx="37834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Mais de quoi parlons-nous ?</a:t>
              </a:r>
            </a:p>
          </p:txBody>
        </p:sp>
        <p:sp>
          <p:nvSpPr>
            <p:cNvPr id="15" name="Google Shape;123;p2">
              <a:extLst>
                <a:ext uri="{FF2B5EF4-FFF2-40B4-BE49-F238E27FC236}">
                  <a16:creationId xmlns:a16="http://schemas.microsoft.com/office/drawing/2014/main" id="{52930EFD-4F0D-68BD-853F-1648EF342AF9}"/>
                </a:ext>
              </a:extLst>
            </p:cNvPr>
            <p:cNvSpPr/>
            <p:nvPr/>
          </p:nvSpPr>
          <p:spPr>
            <a:xfrm>
              <a:off x="1147135" y="4172280"/>
              <a:ext cx="10602403" cy="996071"/>
            </a:xfrm>
            <a:prstGeom prst="rect">
              <a:avLst/>
            </a:prstGeom>
            <a:solidFill>
              <a:srgbClr val="7EA8D9">
                <a:alpha val="2235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8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8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91;g2581c7e2ffb_0_6">
              <a:extLst>
                <a:ext uri="{FF2B5EF4-FFF2-40B4-BE49-F238E27FC236}">
                  <a16:creationId xmlns:a16="http://schemas.microsoft.com/office/drawing/2014/main" id="{447D7629-3B52-140C-3CD2-B846EB49AADB}"/>
                </a:ext>
              </a:extLst>
            </p:cNvPr>
            <p:cNvSpPr txBox="1"/>
            <p:nvPr/>
          </p:nvSpPr>
          <p:spPr>
            <a:xfrm>
              <a:off x="1140295" y="4164763"/>
              <a:ext cx="10507389" cy="10479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15000"/>
                </a:lnSpc>
                <a:buClr>
                  <a:srgbClr val="7EA8D9"/>
                </a:buClr>
                <a:buSzPts val="1800"/>
              </a:pPr>
              <a:r>
                <a:rPr lang="fr-FR" sz="18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Prise en charge minimaliste </a:t>
              </a:r>
              <a:r>
                <a:rPr lang="fr-FR" sz="18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par l’Etat d’une partie des travaux (3 forfaits par typologies) sur la base d’une offre non encadrée laissant la possibilité aux dérives constatées dans le cadre de </a:t>
              </a:r>
              <a:r>
                <a:rPr lang="fr-FR" sz="1800" dirty="0" err="1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MaPrimeRenov</a:t>
              </a:r>
              <a:r>
                <a:rPr lang="fr-FR" sz="18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 : candidatures opportunistes </a:t>
              </a:r>
              <a:endParaRPr lang="fr-F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A74B861-1EBC-DA76-47F3-67D8564F5E76}"/>
                </a:ext>
              </a:extLst>
            </p:cNvPr>
            <p:cNvSpPr txBox="1"/>
            <p:nvPr/>
          </p:nvSpPr>
          <p:spPr>
            <a:xfrm>
              <a:off x="396146" y="1087770"/>
              <a:ext cx="115071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 business model défaillant :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seule une migration proche des 100% couplé à un + d’apport d’usages amortiraient les lourds investissements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2C2A230-EA70-583A-9C31-74C6EBF6D025}"/>
              </a:ext>
            </a:extLst>
          </p:cNvPr>
          <p:cNvGrpSpPr/>
          <p:nvPr/>
        </p:nvGrpSpPr>
        <p:grpSpPr>
          <a:xfrm>
            <a:off x="481768" y="5121841"/>
            <a:ext cx="6243487" cy="1592707"/>
            <a:chOff x="6096000" y="5597863"/>
            <a:chExt cx="6243487" cy="1592707"/>
          </a:xfrm>
        </p:grpSpPr>
        <p:sp>
          <p:nvSpPr>
            <p:cNvPr id="36" name="Google Shape;224;p30">
              <a:extLst>
                <a:ext uri="{FF2B5EF4-FFF2-40B4-BE49-F238E27FC236}">
                  <a16:creationId xmlns:a16="http://schemas.microsoft.com/office/drawing/2014/main" id="{12B2AAA7-6EFA-95B6-BDE7-B74AA212814E}"/>
                </a:ext>
              </a:extLst>
            </p:cNvPr>
            <p:cNvSpPr txBox="1"/>
            <p:nvPr/>
          </p:nvSpPr>
          <p:spPr>
            <a:xfrm>
              <a:off x="6114626" y="5965660"/>
              <a:ext cx="6199499" cy="122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EA8D9"/>
                </a:buClr>
                <a:buSzPts val="1800"/>
                <a:buFont typeface="Noto Sans Symbols"/>
                <a:buChar char="▪"/>
              </a:pPr>
              <a:r>
                <a:rPr lang="fr-FR" sz="1600" i="0" u="none" strike="noStrike" cap="none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Faire entrer la fibre comme équipement standard : La fibre pour tous </a:t>
              </a:r>
              <a:r>
                <a:rPr lang="fr-FR" sz="1600" b="1" i="0" u="none" strike="noStrike" cap="none" dirty="0">
                  <a:solidFill>
                    <a:schemeClr val="tx1"/>
                  </a:solidFill>
                  <a:latin typeface="Aptos" panose="020B0004020202020204" pitchFamily="34" charset="0"/>
                  <a:ea typeface="Calibri"/>
                  <a:cs typeface="Calibri"/>
                  <a:sym typeface="Calibri"/>
                </a:rPr>
                <a:t>→ </a:t>
              </a:r>
              <a:r>
                <a:rPr lang="fr-FR" sz="16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le satellite, la 4/5G doivent rester une option provisoire </a:t>
              </a:r>
              <a:endParaRPr lang="fr-FR" sz="16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EA8D9"/>
                </a:buClr>
                <a:buSzPts val="1800"/>
                <a:buFont typeface="Noto Sans Symbols"/>
                <a:buChar char="▪"/>
              </a:pPr>
              <a:r>
                <a:rPr lang="fr-FR" sz="1600" i="0" u="none" strike="noStrike" cap="none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Proposer une péréquation de l’accès à un réseau essentiel pour tous   </a:t>
              </a:r>
              <a:r>
                <a:rPr lang="fr-FR" sz="1600" b="1" i="0" u="none" strike="noStrike" cap="none" dirty="0">
                  <a:solidFill>
                    <a:schemeClr val="tx1"/>
                  </a:solidFill>
                  <a:latin typeface="Aptos" panose="020B0004020202020204" pitchFamily="34" charset="0"/>
                  <a:ea typeface="Calibri"/>
                  <a:cs typeface="Calibri"/>
                  <a:sym typeface="Calibri"/>
                </a:rPr>
                <a:t>→</a:t>
              </a:r>
              <a:r>
                <a:rPr lang="fr-FR" sz="16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le raccordement complexe ne devrait être discriminatoire au </a:t>
              </a:r>
              <a:r>
                <a:rPr lang="fr-FR" sz="1600" i="0" u="none" strike="noStrike" cap="none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FttH</a:t>
              </a:r>
              <a:endParaRPr lang="fr-FR" sz="16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B6E8AF5D-FC86-3860-511B-6A6BB03B8D6B}"/>
                </a:ext>
              </a:extLst>
            </p:cNvPr>
            <p:cNvGrpSpPr/>
            <p:nvPr/>
          </p:nvGrpSpPr>
          <p:grpSpPr>
            <a:xfrm>
              <a:off x="6096000" y="5875503"/>
              <a:ext cx="6243487" cy="1306354"/>
              <a:chOff x="377520" y="5198382"/>
              <a:chExt cx="6243487" cy="1306354"/>
            </a:xfrm>
          </p:grpSpPr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61C961AF-919A-70BC-FFE8-B85FBDDC9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60500"/>
              <a:stretch>
                <a:fillRect/>
              </a:stretch>
            </p:blipFill>
            <p:spPr>
              <a:xfrm>
                <a:off x="384258" y="6259105"/>
                <a:ext cx="6236749" cy="245631"/>
              </a:xfrm>
              <a:prstGeom prst="rect">
                <a:avLst/>
              </a:prstGeom>
            </p:spPr>
          </p:pic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015097C9-94E9-BC59-F396-722EA827E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54297" b="14455"/>
              <a:stretch>
                <a:fillRect/>
              </a:stretch>
            </p:blipFill>
            <p:spPr>
              <a:xfrm>
                <a:off x="377520" y="5198382"/>
                <a:ext cx="6236749" cy="1134367"/>
              </a:xfrm>
              <a:prstGeom prst="rect">
                <a:avLst/>
              </a:prstGeom>
            </p:spPr>
          </p:pic>
        </p:grp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AF644A4-21CB-DAD4-392E-BBEB42ED1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36551"/>
            <a:stretch>
              <a:fillRect/>
            </a:stretch>
          </p:blipFill>
          <p:spPr>
            <a:xfrm>
              <a:off x="6102738" y="5597863"/>
              <a:ext cx="6218459" cy="386821"/>
            </a:xfrm>
            <a:prstGeom prst="rect">
              <a:avLst/>
            </a:prstGeom>
          </p:spPr>
        </p:pic>
      </p:grp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1C51304-9AFC-7EF8-9D31-16AE2C674DFB}"/>
              </a:ext>
            </a:extLst>
          </p:cNvPr>
          <p:cNvSpPr/>
          <p:nvPr/>
        </p:nvSpPr>
        <p:spPr>
          <a:xfrm>
            <a:off x="6795422" y="5285849"/>
            <a:ext cx="5227379" cy="141248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Lancement par l’ARCEP d’une consultation publique, ouverte jusqu’au 22 mai 2026, sur les conditions économiques relatives au maintien en conditions opérationnelles des réseaux d’initiative publique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6" descr="HASHTAG">
            <a:extLst>
              <a:ext uri="{FF2B5EF4-FFF2-40B4-BE49-F238E27FC236}">
                <a16:creationId xmlns:a16="http://schemas.microsoft.com/office/drawing/2014/main" id="{52355DD9-C60E-1D45-320E-C3B1474B9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52" y="4805537"/>
            <a:ext cx="2421038" cy="8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B9A70995-1311-59C0-E8C6-E7A84A2F3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>
            <a:extLst>
              <a:ext uri="{FF2B5EF4-FFF2-40B4-BE49-F238E27FC236}">
                <a16:creationId xmlns:a16="http://schemas.microsoft.com/office/drawing/2014/main" id="{DE3A2624-62C3-FF52-E910-D5ECE4E0B16D}"/>
              </a:ext>
            </a:extLst>
          </p:cNvPr>
          <p:cNvSpPr txBox="1"/>
          <p:nvPr/>
        </p:nvSpPr>
        <p:spPr>
          <a:xfrm>
            <a:off x="613521" y="346497"/>
            <a:ext cx="8097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Les impacts de la fermeture de certains réseaux interrogent encore certains utilisateurs finaux …</a:t>
            </a:r>
            <a:endParaRPr dirty="0"/>
          </a:p>
        </p:txBody>
      </p:sp>
      <p:pic>
        <p:nvPicPr>
          <p:cNvPr id="215" name="Google Shape;215;p30">
            <a:extLst>
              <a:ext uri="{FF2B5EF4-FFF2-40B4-BE49-F238E27FC236}">
                <a16:creationId xmlns:a16="http://schemas.microsoft.com/office/drawing/2014/main" id="{2F856937-B014-6BD5-F09B-6B2F5ADAC0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9610" y="351443"/>
            <a:ext cx="3109932" cy="78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FFCAD2E-280D-C691-C92E-18D32D76C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84" y="1177453"/>
            <a:ext cx="11711431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6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DBED27EE-6492-D633-AF41-164959270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>
            <a:extLst>
              <a:ext uri="{FF2B5EF4-FFF2-40B4-BE49-F238E27FC236}">
                <a16:creationId xmlns:a16="http://schemas.microsoft.com/office/drawing/2014/main" id="{B009A2D5-A917-AD8E-BF9C-5628CF107D05}"/>
              </a:ext>
            </a:extLst>
          </p:cNvPr>
          <p:cNvSpPr txBox="1"/>
          <p:nvPr/>
        </p:nvSpPr>
        <p:spPr>
          <a:xfrm>
            <a:off x="184184" y="346497"/>
            <a:ext cx="847807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2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Préconisations et bonnes pratiques pour la réalisation d’un raccordement complexe ou simplement compliqué</a:t>
            </a:r>
          </a:p>
        </p:txBody>
      </p:sp>
      <p:pic>
        <p:nvPicPr>
          <p:cNvPr id="215" name="Google Shape;215;p30">
            <a:extLst>
              <a:ext uri="{FF2B5EF4-FFF2-40B4-BE49-F238E27FC236}">
                <a16:creationId xmlns:a16="http://schemas.microsoft.com/office/drawing/2014/main" id="{FF14C8A4-EEC1-0C54-5232-2D7DB70E87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9610" y="351443"/>
            <a:ext cx="3109932" cy="78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C2F8999-F4E6-38D4-ED82-7588FDBDF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84" y="1283122"/>
            <a:ext cx="11693141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4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5"/>
          <p:cNvSpPr/>
          <p:nvPr/>
        </p:nvSpPr>
        <p:spPr>
          <a:xfrm>
            <a:off x="132841" y="8660075"/>
            <a:ext cx="12181171" cy="685515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10274300" y="-8934"/>
            <a:ext cx="1917600" cy="6867000"/>
          </a:xfrm>
          <a:prstGeom prst="rect">
            <a:avLst/>
          </a:prstGeom>
          <a:solidFill>
            <a:srgbClr val="3C76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0" y="-8934"/>
            <a:ext cx="1917600" cy="6867000"/>
          </a:xfrm>
          <a:prstGeom prst="rect">
            <a:avLst/>
          </a:prstGeom>
          <a:solidFill>
            <a:srgbClr val="3C76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 txBox="1"/>
          <p:nvPr/>
        </p:nvSpPr>
        <p:spPr>
          <a:xfrm>
            <a:off x="1247465" y="3763175"/>
            <a:ext cx="9550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Merci pour votre attention</a:t>
            </a:r>
            <a:endParaRPr/>
          </a:p>
        </p:txBody>
      </p:sp>
      <p:sp>
        <p:nvSpPr>
          <p:cNvPr id="515" name="Google Shape;515;p25"/>
          <p:cNvSpPr txBox="1">
            <a:spLocks noGrp="1"/>
          </p:cNvSpPr>
          <p:nvPr>
            <p:ph type="sldNum" idx="12"/>
          </p:nvPr>
        </p:nvSpPr>
        <p:spPr>
          <a:xfrm>
            <a:off x="8610600" y="633253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516" name="Google Shape;516;p25"/>
          <p:cNvSpPr/>
          <p:nvPr/>
        </p:nvSpPr>
        <p:spPr>
          <a:xfrm>
            <a:off x="7607300" y="5741988"/>
            <a:ext cx="1587600" cy="69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7" name="Google Shape;517;p25" descr="Une image contenant texte, Police, capture d’écra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136" y="4798613"/>
            <a:ext cx="6509058" cy="178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385" y="441776"/>
            <a:ext cx="1196929" cy="119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44885" y="5008126"/>
            <a:ext cx="1196929" cy="119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44885" y="441776"/>
            <a:ext cx="1176530" cy="110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7121" y="2050976"/>
            <a:ext cx="1103459" cy="1103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81422" y="1810242"/>
            <a:ext cx="1103457" cy="110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7122" y="3601710"/>
            <a:ext cx="1103457" cy="110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81422" y="3454091"/>
            <a:ext cx="1103457" cy="110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0386" y="5008127"/>
            <a:ext cx="1196929" cy="119692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5"/>
          <p:cNvSpPr txBox="1"/>
          <p:nvPr/>
        </p:nvSpPr>
        <p:spPr>
          <a:xfrm>
            <a:off x="2480015" y="5059559"/>
            <a:ext cx="35274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7DA7DA"/>
                </a:solidFill>
                <a:latin typeface="Montserrat"/>
                <a:ea typeface="Montserrat"/>
                <a:cs typeface="Montserrat"/>
                <a:sym typeface="Montserrat"/>
              </a:rPr>
              <a:t>CONTACT@CERCLE-CREDO.COM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7DA7DA"/>
                </a:solidFill>
                <a:latin typeface="Montserrat"/>
                <a:ea typeface="Montserrat"/>
                <a:cs typeface="Montserrat"/>
                <a:sym typeface="Montserrat"/>
              </a:rPr>
              <a:t>WWW.CERCLE-CREDO.COM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223427" y="5638913"/>
            <a:ext cx="3053775" cy="9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5" descr="Une image contenant Graphique, Police, cercle, texte&#10;&#10;Description générée automatiquement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19428" y="418925"/>
            <a:ext cx="2575741" cy="286258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5"/>
          <p:cNvSpPr txBox="1">
            <a:spLocks noGrp="1"/>
          </p:cNvSpPr>
          <p:nvPr>
            <p:ph type="ftr" idx="11"/>
          </p:nvPr>
        </p:nvSpPr>
        <p:spPr>
          <a:xfrm>
            <a:off x="3453691" y="6412786"/>
            <a:ext cx="485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@Cercle CREDO – Confidentiel – Duplication sous réserve d’autorisation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Grand écran</PresentationFormat>
  <Paragraphs>44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22" baseType="lpstr">
      <vt:lpstr>Montserrat</vt:lpstr>
      <vt:lpstr>Libre Franklin</vt:lpstr>
      <vt:lpstr>Libre Franklin Medium</vt:lpstr>
      <vt:lpstr>Mukta</vt:lpstr>
      <vt:lpstr>Merriweather Sans</vt:lpstr>
      <vt:lpstr>Arial</vt:lpstr>
      <vt:lpstr>Roboto</vt:lpstr>
      <vt:lpstr>Wingdings</vt:lpstr>
      <vt:lpstr>Helvetica Neue</vt:lpstr>
      <vt:lpstr>Arial Narrow</vt:lpstr>
      <vt:lpstr>Noto Sans Symbols</vt:lpstr>
      <vt:lpstr>Quattrocento Sans</vt:lpstr>
      <vt:lpstr>Calibri</vt:lpstr>
      <vt:lpstr>Courier New</vt:lpstr>
      <vt:lpstr>Aptos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Veronique</dc:creator>
  <cp:lastModifiedBy>VERONIQUE MASSE</cp:lastModifiedBy>
  <cp:revision>4</cp:revision>
  <dcterms:modified xsi:type="dcterms:W3CDTF">2026-04-07T07:31:31Z</dcterms:modified>
</cp:coreProperties>
</file>