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71" r:id="rId2"/>
    <p:sldId id="2147481542" r:id="rId3"/>
    <p:sldId id="266" r:id="rId4"/>
    <p:sldId id="261" r:id="rId5"/>
    <p:sldId id="2147481575" r:id="rId6"/>
    <p:sldId id="2147481980" r:id="rId7"/>
    <p:sldId id="2147481981" r:id="rId8"/>
    <p:sldId id="2147481983" r:id="rId9"/>
    <p:sldId id="2147481990" r:id="rId10"/>
    <p:sldId id="2147481991" r:id="rId11"/>
    <p:sldId id="2147481547" r:id="rId12"/>
    <p:sldId id="2147481987" r:id="rId13"/>
    <p:sldId id="2147481988" r:id="rId14"/>
    <p:sldId id="2147481989" r:id="rId15"/>
  </p:sldIdLst>
  <p:sldSz cx="12192000" cy="6858000"/>
  <p:notesSz cx="9144000" cy="6858000"/>
  <p:embeddedFontLst>
    <p:embeddedFont>
      <p:font typeface="Avenir Next LT Pro" panose="020B0504020202020204" pitchFamily="34" charset="0"/>
      <p:regular r:id="rId17"/>
      <p:bold r:id="rId18"/>
      <p:italic r:id="rId19"/>
      <p:boldItalic r:id="rId20"/>
    </p:embeddedFont>
    <p:embeddedFont>
      <p:font typeface="Georgia" panose="02040502050405020303" pitchFamily="18" charset="0"/>
      <p:regular r:id="rId21"/>
      <p:bold r:id="rId22"/>
      <p:italic r:id="rId23"/>
      <p:boldItalic r:id="rId24"/>
    </p:embeddedFont>
    <p:embeddedFont>
      <p:font typeface="Montserrat" panose="00000500000000000000" pitchFamily="2"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gqZU46oJ2FWg0Wf83I7iw8tovSV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B3AA70-B79D-CBD4-9AB0-EC78CB85F1B9}" name="VERONIQUE MASSE" initials="VM" userId="ea61a52bf9aa65b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7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43E2B1-E711-4FB3-B1BF-A4B407C0288F}" v="135" dt="2025-10-02T13:14:52.69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52" d="100"/>
          <a:sy n="52" d="100"/>
        </p:scale>
        <p:origin x="120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5/10/relationships/revisionInfo" Target="revisionInfo.xml"/><Relationship Id="rId21" Type="http://schemas.openxmlformats.org/officeDocument/2006/relationships/font" Target="fonts/font5.fntdata"/><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a:extLst>
            <a:ext uri="{FF2B5EF4-FFF2-40B4-BE49-F238E27FC236}">
              <a16:creationId xmlns:a16="http://schemas.microsoft.com/office/drawing/2014/main" id="{C2F7A7F6-BF96-D5EA-0CF9-35E95DAA08AE}"/>
            </a:ext>
          </a:extLst>
        </p:cNvPr>
        <p:cNvGrpSpPr/>
        <p:nvPr/>
      </p:nvGrpSpPr>
      <p:grpSpPr>
        <a:xfrm>
          <a:off x="0" y="0"/>
          <a:ext cx="0" cy="0"/>
          <a:chOff x="0" y="0"/>
          <a:chExt cx="0" cy="0"/>
        </a:xfrm>
      </p:grpSpPr>
      <p:sp>
        <p:nvSpPr>
          <p:cNvPr id="99" name="Google Shape;99;p3:notes">
            <a:extLst>
              <a:ext uri="{FF2B5EF4-FFF2-40B4-BE49-F238E27FC236}">
                <a16:creationId xmlns:a16="http://schemas.microsoft.com/office/drawing/2014/main" id="{07048B50-6D02-4A6B-0B83-87BAD08527A3}"/>
              </a:ext>
            </a:extLst>
          </p:cNvPr>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3:notes">
            <a:extLst>
              <a:ext uri="{FF2B5EF4-FFF2-40B4-BE49-F238E27FC236}">
                <a16:creationId xmlns:a16="http://schemas.microsoft.com/office/drawing/2014/main" id="{D3B3A40D-38BF-54A5-2E0D-CE442FC10C4B}"/>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065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12764BC-26B5-A216-18C9-F079AB770DC6}"/>
            </a:ext>
          </a:extLst>
        </p:cNvPr>
        <p:cNvGrpSpPr/>
        <p:nvPr/>
      </p:nvGrpSpPr>
      <p:grpSpPr>
        <a:xfrm>
          <a:off x="0" y="0"/>
          <a:ext cx="0" cy="0"/>
          <a:chOff x="0" y="0"/>
          <a:chExt cx="0" cy="0"/>
        </a:xfrm>
      </p:grpSpPr>
      <p:sp>
        <p:nvSpPr>
          <p:cNvPr id="109" name="Google Shape;109;p4:notes">
            <a:extLst>
              <a:ext uri="{FF2B5EF4-FFF2-40B4-BE49-F238E27FC236}">
                <a16:creationId xmlns:a16="http://schemas.microsoft.com/office/drawing/2014/main" id="{70356FA4-C349-EBD4-505C-FB0ADE075285}"/>
              </a:ext>
            </a:extLst>
          </p:cNvPr>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a:t>Seule une promenade immersive des experts de l’écosystème au cœur des services existants dans l’immobilier actuel a permis d’identifier et de proposer plusieurs solutions techniques aptes à lever les freins à la migration de l’ensemble des services fixes du cuivre vers la fibre ; c’est le cas en particulier des accès dits « techniques » : téléalarmes, lignes d’urgence des ascenseurs, vidéosurveillance, capteurs divers, etc.</a:t>
            </a:r>
          </a:p>
          <a:p>
            <a:pPr marL="0" lvl="0" indent="0" algn="l" rtl="0">
              <a:lnSpc>
                <a:spcPct val="100000"/>
              </a:lnSpc>
              <a:spcBef>
                <a:spcPts val="0"/>
              </a:spcBef>
              <a:spcAft>
                <a:spcPts val="0"/>
              </a:spcAft>
              <a:buSzPts val="1100"/>
              <a:buNone/>
            </a:pPr>
            <a:r>
              <a:rPr lang="fr-FR" dirty="0"/>
              <a:t>L’ensemble des recommandations technologiques et des propositions de solutions, garantes du maintien des services existants via le tout IP, fibre et ou mobile, avant d’envisager la dépose du cuivre en partie privative, fait l’objet d’un guide à la fois pédagogique et informatif, publié par le Cercle CREDO en septembre dernier</a:t>
            </a:r>
            <a:endParaRPr dirty="0"/>
          </a:p>
        </p:txBody>
      </p:sp>
      <p:sp>
        <p:nvSpPr>
          <p:cNvPr id="110" name="Google Shape;110;p4:notes">
            <a:extLst>
              <a:ext uri="{FF2B5EF4-FFF2-40B4-BE49-F238E27FC236}">
                <a16:creationId xmlns:a16="http://schemas.microsoft.com/office/drawing/2014/main" id="{50A2A58F-DC90-8322-E6AF-95BF03A152D6}"/>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506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71D7898D-EC5D-8624-A99C-A935301ECD52}"/>
            </a:ext>
          </a:extLst>
        </p:cNvPr>
        <p:cNvGrpSpPr/>
        <p:nvPr/>
      </p:nvGrpSpPr>
      <p:grpSpPr>
        <a:xfrm>
          <a:off x="0" y="0"/>
          <a:ext cx="0" cy="0"/>
          <a:chOff x="0" y="0"/>
          <a:chExt cx="0" cy="0"/>
        </a:xfrm>
      </p:grpSpPr>
      <p:sp>
        <p:nvSpPr>
          <p:cNvPr id="109" name="Google Shape;109;p4:notes">
            <a:extLst>
              <a:ext uri="{FF2B5EF4-FFF2-40B4-BE49-F238E27FC236}">
                <a16:creationId xmlns:a16="http://schemas.microsoft.com/office/drawing/2014/main" id="{EF18A888-22A4-D241-CE8A-C272F29FB9A8}"/>
              </a:ext>
            </a:extLst>
          </p:cNvPr>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a:t>Seule une promenade immersive des experts de l’écosystème au cœur des services existants dans l’immobilier actuel a permis d’identifier et de proposer plusieurs solutions techniques aptes à lever les freins à la migration de l’ensemble des services fixes du cuivre vers la fibre ; c’est le cas en particulier des accès dits « techniques » : téléalarmes, lignes d’urgence des ascenseurs, vidéosurveillance, capteurs divers, etc.</a:t>
            </a:r>
          </a:p>
          <a:p>
            <a:pPr marL="0" lvl="0" indent="0" algn="l" rtl="0">
              <a:lnSpc>
                <a:spcPct val="100000"/>
              </a:lnSpc>
              <a:spcBef>
                <a:spcPts val="0"/>
              </a:spcBef>
              <a:spcAft>
                <a:spcPts val="0"/>
              </a:spcAft>
              <a:buSzPts val="1100"/>
              <a:buNone/>
            </a:pPr>
            <a:r>
              <a:rPr lang="fr-FR" dirty="0"/>
              <a:t>L’ensemble des recommandations technologiques et des propositions de solutions, garantes du maintien des services existants via le tout IP, fibre et ou mobile, avant d’envisager la dépose du cuivre en partie privative, fait l’objet d’un guide à la fois pédagogique et informatif, publié par le Cercle CREDO en septembre dernier</a:t>
            </a:r>
            <a:endParaRPr dirty="0"/>
          </a:p>
        </p:txBody>
      </p:sp>
      <p:sp>
        <p:nvSpPr>
          <p:cNvPr id="110" name="Google Shape;110;p4:notes">
            <a:extLst>
              <a:ext uri="{FF2B5EF4-FFF2-40B4-BE49-F238E27FC236}">
                <a16:creationId xmlns:a16="http://schemas.microsoft.com/office/drawing/2014/main" id="{39A265F7-A31D-13CC-4F0C-08ED088BB0BA}"/>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75994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8CAD5D8D-4FEB-F517-070C-815D6EC414B8}"/>
            </a:ext>
          </a:extLst>
        </p:cNvPr>
        <p:cNvGrpSpPr/>
        <p:nvPr/>
      </p:nvGrpSpPr>
      <p:grpSpPr>
        <a:xfrm>
          <a:off x="0" y="0"/>
          <a:ext cx="0" cy="0"/>
          <a:chOff x="0" y="0"/>
          <a:chExt cx="0" cy="0"/>
        </a:xfrm>
      </p:grpSpPr>
      <p:sp>
        <p:nvSpPr>
          <p:cNvPr id="109" name="Google Shape;109;p4:notes">
            <a:extLst>
              <a:ext uri="{FF2B5EF4-FFF2-40B4-BE49-F238E27FC236}">
                <a16:creationId xmlns:a16="http://schemas.microsoft.com/office/drawing/2014/main" id="{BFFE4CA1-DDA3-4160-E8A7-67D140008177}"/>
              </a:ext>
            </a:extLst>
          </p:cNvPr>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a:extLst>
              <a:ext uri="{FF2B5EF4-FFF2-40B4-BE49-F238E27FC236}">
                <a16:creationId xmlns:a16="http://schemas.microsoft.com/office/drawing/2014/main" id="{551ADB0A-E741-FDFB-20A1-96E718476CAD}"/>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3757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591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2272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BC68F55E-3B6E-4C01-7AD4-0B747C389518}"/>
            </a:ext>
          </a:extLst>
        </p:cNvPr>
        <p:cNvGrpSpPr/>
        <p:nvPr/>
      </p:nvGrpSpPr>
      <p:grpSpPr>
        <a:xfrm>
          <a:off x="0" y="0"/>
          <a:ext cx="0" cy="0"/>
          <a:chOff x="0" y="0"/>
          <a:chExt cx="0" cy="0"/>
        </a:xfrm>
      </p:grpSpPr>
      <p:sp>
        <p:nvSpPr>
          <p:cNvPr id="109" name="Google Shape;109;p4:notes">
            <a:extLst>
              <a:ext uri="{FF2B5EF4-FFF2-40B4-BE49-F238E27FC236}">
                <a16:creationId xmlns:a16="http://schemas.microsoft.com/office/drawing/2014/main" id="{EF07A75B-7B16-7E17-1448-FE944740A083}"/>
              </a:ext>
            </a:extLst>
          </p:cNvPr>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a:extLst>
              <a:ext uri="{FF2B5EF4-FFF2-40B4-BE49-F238E27FC236}">
                <a16:creationId xmlns:a16="http://schemas.microsoft.com/office/drawing/2014/main" id="{411DE528-C70E-AD0B-8C20-839F13837454}"/>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11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061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883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2E3B6960-C868-4BC4-2276-08E968C5A4AA}"/>
            </a:ext>
          </a:extLst>
        </p:cNvPr>
        <p:cNvGrpSpPr/>
        <p:nvPr/>
      </p:nvGrpSpPr>
      <p:grpSpPr>
        <a:xfrm>
          <a:off x="0" y="0"/>
          <a:ext cx="0" cy="0"/>
          <a:chOff x="0" y="0"/>
          <a:chExt cx="0" cy="0"/>
        </a:xfrm>
      </p:grpSpPr>
      <p:sp>
        <p:nvSpPr>
          <p:cNvPr id="109" name="Google Shape;109;p4:notes">
            <a:extLst>
              <a:ext uri="{FF2B5EF4-FFF2-40B4-BE49-F238E27FC236}">
                <a16:creationId xmlns:a16="http://schemas.microsoft.com/office/drawing/2014/main" id="{632B93B9-EB34-1FE8-AC78-CAC210606C6D}"/>
              </a:ext>
            </a:extLst>
          </p:cNvPr>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a:extLst>
              <a:ext uri="{FF2B5EF4-FFF2-40B4-BE49-F238E27FC236}">
                <a16:creationId xmlns:a16="http://schemas.microsoft.com/office/drawing/2014/main" id="{68CFABD8-520C-6CD9-2915-4661F0C0E7FA}"/>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4516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AD70E49F-0565-8F78-0156-B78EE35D5A9B}"/>
            </a:ext>
          </a:extLst>
        </p:cNvPr>
        <p:cNvGrpSpPr/>
        <p:nvPr/>
      </p:nvGrpSpPr>
      <p:grpSpPr>
        <a:xfrm>
          <a:off x="0" y="0"/>
          <a:ext cx="0" cy="0"/>
          <a:chOff x="0" y="0"/>
          <a:chExt cx="0" cy="0"/>
        </a:xfrm>
      </p:grpSpPr>
      <p:sp>
        <p:nvSpPr>
          <p:cNvPr id="109" name="Google Shape;109;p4:notes">
            <a:extLst>
              <a:ext uri="{FF2B5EF4-FFF2-40B4-BE49-F238E27FC236}">
                <a16:creationId xmlns:a16="http://schemas.microsoft.com/office/drawing/2014/main" id="{50E696A5-B604-1525-C3DA-AC5923E0800B}"/>
              </a:ext>
            </a:extLst>
          </p:cNvPr>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a:extLst>
              <a:ext uri="{FF2B5EF4-FFF2-40B4-BE49-F238E27FC236}">
                <a16:creationId xmlns:a16="http://schemas.microsoft.com/office/drawing/2014/main" id="{F3540326-A631-4143-814A-7B3893CB2D1A}"/>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199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FD3EBDB7-76E8-6DAE-6C9A-35BB5A889AF8}"/>
            </a:ext>
          </a:extLst>
        </p:cNvPr>
        <p:cNvGrpSpPr/>
        <p:nvPr/>
      </p:nvGrpSpPr>
      <p:grpSpPr>
        <a:xfrm>
          <a:off x="0" y="0"/>
          <a:ext cx="0" cy="0"/>
          <a:chOff x="0" y="0"/>
          <a:chExt cx="0" cy="0"/>
        </a:xfrm>
      </p:grpSpPr>
      <p:sp>
        <p:nvSpPr>
          <p:cNvPr id="109" name="Google Shape;109;p4:notes">
            <a:extLst>
              <a:ext uri="{FF2B5EF4-FFF2-40B4-BE49-F238E27FC236}">
                <a16:creationId xmlns:a16="http://schemas.microsoft.com/office/drawing/2014/main" id="{34251292-F3B9-4B69-B46D-0AE8B8C4AA5F}"/>
              </a:ext>
            </a:extLst>
          </p:cNvPr>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4:notes">
            <a:extLst>
              <a:ext uri="{FF2B5EF4-FFF2-40B4-BE49-F238E27FC236}">
                <a16:creationId xmlns:a16="http://schemas.microsoft.com/office/drawing/2014/main" id="{B9CA33D3-63EB-E31D-8F00-76CA0B80A518}"/>
              </a:ext>
            </a:extLst>
          </p:cNvPr>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0255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1"/>
        <p:cNvGrpSpPr/>
        <p:nvPr/>
      </p:nvGrpSpPr>
      <p:grpSpPr>
        <a:xfrm>
          <a:off x="0" y="0"/>
          <a:ext cx="0" cy="0"/>
          <a:chOff x="0" y="0"/>
          <a:chExt cx="0" cy="0"/>
        </a:xfrm>
      </p:grpSpPr>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Content">
  <p:cSld name="One Column Content">
    <p:spTree>
      <p:nvGrpSpPr>
        <p:cNvPr id="1" name="Shape 105"/>
        <p:cNvGrpSpPr/>
        <p:nvPr/>
      </p:nvGrpSpPr>
      <p:grpSpPr>
        <a:xfrm>
          <a:off x="0" y="0"/>
          <a:ext cx="0" cy="0"/>
          <a:chOff x="0" y="0"/>
          <a:chExt cx="0" cy="0"/>
        </a:xfrm>
      </p:grpSpPr>
      <p:sp>
        <p:nvSpPr>
          <p:cNvPr id="106" name="Google Shape;106;p30"/>
          <p:cNvSpPr txBox="1">
            <a:spLocks noGrp="1"/>
          </p:cNvSpPr>
          <p:nvPr>
            <p:ph type="title"/>
          </p:nvPr>
        </p:nvSpPr>
        <p:spPr>
          <a:xfrm>
            <a:off x="442913" y="432000"/>
            <a:ext cx="11306175" cy="1387275"/>
          </a:xfrm>
          <a:prstGeom prst="rect">
            <a:avLst/>
          </a:prstGeom>
          <a:noFill/>
          <a:ln>
            <a:noFill/>
          </a:ln>
        </p:spPr>
        <p:txBody>
          <a:bodyPr spcFirstLastPara="1" wrap="square" lIns="0" tIns="0" rIns="0" bIns="0" anchor="t" anchorCtr="0">
            <a:normAutofit/>
          </a:bodyPr>
          <a:lstStyle>
            <a:lvl1pPr lvl="0" algn="l">
              <a:lnSpc>
                <a:spcPct val="85000"/>
              </a:lnSpc>
              <a:spcBef>
                <a:spcPts val="0"/>
              </a:spcBef>
              <a:spcAft>
                <a:spcPts val="0"/>
              </a:spcAft>
              <a:buClr>
                <a:schemeClr val="dk1"/>
              </a:buClr>
              <a:buSzPts val="3200"/>
              <a:buFont typeface="Georg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0"/>
          <p:cNvSpPr txBox="1">
            <a:spLocks noGrp="1"/>
          </p:cNvSpPr>
          <p:nvPr>
            <p:ph type="body" idx="1"/>
          </p:nvPr>
        </p:nvSpPr>
        <p:spPr>
          <a:xfrm>
            <a:off x="442914" y="2103438"/>
            <a:ext cx="3529012" cy="406876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342900" algn="l">
              <a:lnSpc>
                <a:spcPct val="100000"/>
              </a:lnSpc>
              <a:spcBef>
                <a:spcPts val="600"/>
              </a:spcBef>
              <a:spcAft>
                <a:spcPts val="0"/>
              </a:spcAft>
              <a:buClr>
                <a:schemeClr val="dk1"/>
              </a:buClr>
              <a:buSzPts val="1800"/>
              <a:buChar char="•"/>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100000"/>
              </a:lnSpc>
              <a:spcBef>
                <a:spcPts val="600"/>
              </a:spcBef>
              <a:spcAft>
                <a:spcPts val="0"/>
              </a:spcAft>
              <a:buClr>
                <a:schemeClr val="dk1"/>
              </a:buClr>
              <a:buSzPts val="1800"/>
              <a:buChar char="–"/>
              <a:defRPr/>
            </a:lvl6pPr>
            <a:lvl7pPr marL="3200400" lvl="6" indent="-342900" algn="l">
              <a:lnSpc>
                <a:spcPct val="100000"/>
              </a:lnSpc>
              <a:spcBef>
                <a:spcPts val="600"/>
              </a:spcBef>
              <a:spcAft>
                <a:spcPts val="0"/>
              </a:spcAft>
              <a:buClr>
                <a:schemeClr val="dk1"/>
              </a:buClr>
              <a:buSzPts val="1800"/>
              <a:buChar char="•"/>
              <a:defRPr/>
            </a:lvl7pPr>
            <a:lvl8pPr marL="3657600" lvl="7" indent="-342900" algn="l">
              <a:lnSpc>
                <a:spcPct val="100000"/>
              </a:lnSpc>
              <a:spcBef>
                <a:spcPts val="600"/>
              </a:spcBef>
              <a:spcAft>
                <a:spcPts val="0"/>
              </a:spcAft>
              <a:buClr>
                <a:schemeClr val="dk1"/>
              </a:buClr>
              <a:buSzPts val="1800"/>
              <a:buChar char="–"/>
              <a:defRPr/>
            </a:lvl8pPr>
            <a:lvl9pPr marL="4114800" lvl="8" indent="-342900" algn="l">
              <a:lnSpc>
                <a:spcPct val="100000"/>
              </a:lnSpc>
              <a:spcBef>
                <a:spcPts val="600"/>
              </a:spcBef>
              <a:spcAft>
                <a:spcPts val="600"/>
              </a:spcAft>
              <a:buClr>
                <a:schemeClr val="dk1"/>
              </a:buClr>
              <a:buSzPts val="1800"/>
              <a:buChar char="•"/>
              <a:defRPr/>
            </a:lvl9pPr>
          </a:lstStyle>
          <a:p>
            <a:endParaRPr/>
          </a:p>
        </p:txBody>
      </p:sp>
      <p:sp>
        <p:nvSpPr>
          <p:cNvPr id="108" name="Google Shape;108;p30"/>
          <p:cNvSpPr txBox="1">
            <a:spLocks noGrp="1"/>
          </p:cNvSpPr>
          <p:nvPr>
            <p:ph type="dt" idx="10"/>
          </p:nvPr>
        </p:nvSpPr>
        <p:spPr>
          <a:xfrm>
            <a:off x="9984296" y="6355080"/>
            <a:ext cx="1764792" cy="137160"/>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0"/>
          <p:cNvSpPr txBox="1">
            <a:spLocks noGrp="1"/>
          </p:cNvSpPr>
          <p:nvPr>
            <p:ph type="ftr" idx="11"/>
          </p:nvPr>
        </p:nvSpPr>
        <p:spPr>
          <a:xfrm>
            <a:off x="442912" y="6355080"/>
            <a:ext cx="5473701" cy="13716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0"/>
          <p:cNvSpPr txBox="1">
            <a:spLocks noGrp="1"/>
          </p:cNvSpPr>
          <p:nvPr>
            <p:ph type="sldNum" idx="12"/>
          </p:nvPr>
        </p:nvSpPr>
        <p:spPr>
          <a:xfrm>
            <a:off x="9984296" y="6492240"/>
            <a:ext cx="1764792" cy="137160"/>
          </a:xfrm>
          <a:prstGeom prst="rect">
            <a:avLst/>
          </a:prstGeom>
          <a:noFill/>
          <a:ln>
            <a:noFill/>
          </a:ln>
        </p:spPr>
        <p:txBody>
          <a:bodyPr spcFirstLastPara="1" wrap="square" lIns="0" tIns="0" rIns="0" bIns="0" anchor="b" anchorCtr="0">
            <a:noAutofit/>
          </a:bodyPr>
          <a:lstStyle>
            <a:lvl1pPr marL="0" lvl="0" indent="0" algn="r">
              <a:spcBef>
                <a:spcPts val="0"/>
              </a:spcBef>
              <a:buNone/>
              <a:defRPr sz="750">
                <a:solidFill>
                  <a:schemeClr val="dk1"/>
                </a:solidFill>
                <a:latin typeface="Arial"/>
                <a:ea typeface="Arial"/>
                <a:cs typeface="Arial"/>
                <a:sym typeface="Arial"/>
              </a:defRPr>
            </a:lvl1pPr>
            <a:lvl2pPr marL="0" lvl="1" indent="0" algn="r">
              <a:spcBef>
                <a:spcPts val="0"/>
              </a:spcBef>
              <a:buNone/>
              <a:defRPr sz="750">
                <a:solidFill>
                  <a:schemeClr val="dk1"/>
                </a:solidFill>
                <a:latin typeface="Arial"/>
                <a:ea typeface="Arial"/>
                <a:cs typeface="Arial"/>
                <a:sym typeface="Arial"/>
              </a:defRPr>
            </a:lvl2pPr>
            <a:lvl3pPr marL="0" lvl="2" indent="0" algn="r">
              <a:spcBef>
                <a:spcPts val="0"/>
              </a:spcBef>
              <a:buNone/>
              <a:defRPr sz="750">
                <a:solidFill>
                  <a:schemeClr val="dk1"/>
                </a:solidFill>
                <a:latin typeface="Arial"/>
                <a:ea typeface="Arial"/>
                <a:cs typeface="Arial"/>
                <a:sym typeface="Arial"/>
              </a:defRPr>
            </a:lvl3pPr>
            <a:lvl4pPr marL="0" lvl="3" indent="0" algn="r">
              <a:spcBef>
                <a:spcPts val="0"/>
              </a:spcBef>
              <a:buNone/>
              <a:defRPr sz="750">
                <a:solidFill>
                  <a:schemeClr val="dk1"/>
                </a:solidFill>
                <a:latin typeface="Arial"/>
                <a:ea typeface="Arial"/>
                <a:cs typeface="Arial"/>
                <a:sym typeface="Arial"/>
              </a:defRPr>
            </a:lvl4pPr>
            <a:lvl5pPr marL="0" lvl="4" indent="0" algn="r">
              <a:spcBef>
                <a:spcPts val="0"/>
              </a:spcBef>
              <a:buNone/>
              <a:defRPr sz="750">
                <a:solidFill>
                  <a:schemeClr val="dk1"/>
                </a:solidFill>
                <a:latin typeface="Arial"/>
                <a:ea typeface="Arial"/>
                <a:cs typeface="Arial"/>
                <a:sym typeface="Arial"/>
              </a:defRPr>
            </a:lvl5pPr>
            <a:lvl6pPr marL="0" lvl="5" indent="0" algn="r">
              <a:spcBef>
                <a:spcPts val="0"/>
              </a:spcBef>
              <a:buNone/>
              <a:defRPr sz="750">
                <a:solidFill>
                  <a:schemeClr val="dk1"/>
                </a:solidFill>
                <a:latin typeface="Arial"/>
                <a:ea typeface="Arial"/>
                <a:cs typeface="Arial"/>
                <a:sym typeface="Arial"/>
              </a:defRPr>
            </a:lvl6pPr>
            <a:lvl7pPr marL="0" lvl="6" indent="0" algn="r">
              <a:spcBef>
                <a:spcPts val="0"/>
              </a:spcBef>
              <a:buNone/>
              <a:defRPr sz="750">
                <a:solidFill>
                  <a:schemeClr val="dk1"/>
                </a:solidFill>
                <a:latin typeface="Arial"/>
                <a:ea typeface="Arial"/>
                <a:cs typeface="Arial"/>
                <a:sym typeface="Arial"/>
              </a:defRPr>
            </a:lvl7pPr>
            <a:lvl8pPr marL="0" lvl="7" indent="0" algn="r">
              <a:spcBef>
                <a:spcPts val="0"/>
              </a:spcBef>
              <a:buNone/>
              <a:defRPr sz="750">
                <a:solidFill>
                  <a:schemeClr val="dk1"/>
                </a:solidFill>
                <a:latin typeface="Arial"/>
                <a:ea typeface="Arial"/>
                <a:cs typeface="Arial"/>
                <a:sym typeface="Arial"/>
              </a:defRPr>
            </a:lvl8pPr>
            <a:lvl9pPr marL="0" lvl="8" indent="0" algn="r">
              <a:spcBef>
                <a:spcPts val="0"/>
              </a:spcBef>
              <a:buNone/>
              <a:defRPr sz="75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extLst>
      <p:ext uri="{BB962C8B-B14F-4D97-AF65-F5344CB8AC3E}">
        <p14:creationId xmlns:p14="http://schemas.microsoft.com/office/powerpoint/2010/main" val="419970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9"/>
          <p:cNvSpPr>
            <a:spLocks noGrp="1"/>
          </p:cNvSpPr>
          <p:nvPr>
            <p:ph type="pic" idx="2"/>
          </p:nvPr>
        </p:nvSpPr>
        <p:spPr>
          <a:xfrm>
            <a:off x="5183188" y="987425"/>
            <a:ext cx="6172200" cy="4873625"/>
          </a:xfrm>
          <a:prstGeom prst="rect">
            <a:avLst/>
          </a:prstGeom>
          <a:noFill/>
          <a:ln>
            <a:noFill/>
          </a:ln>
        </p:spPr>
      </p:sp>
      <p:sp>
        <p:nvSpPr>
          <p:cNvPr id="64" name="Google Shape;64;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oleObject" Target="../embeddings/oleObject1.bin"/><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emf"/><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hyperlink" Target="https://www.cercle-credo.com/guide-technique-la-fermeture-du-reseau-cuivre-dans-le-parc-immobilier-existan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arcep.fr/uploads/tx_gspublication/guide-pratique-telecom-tpe-pme_juin2019.pdf?v=1730978284" TargetMode="External"/><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reseaux.orange.fr/nos-reseaux/modernisation-des-reseaux/evolution-de-la-telephonie-fixe-et-internet" TargetMode="Externa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8" Type="http://schemas.openxmlformats.org/officeDocument/2006/relationships/hyperlink" Target="https://www.linkedin.com/in/didier-cazes-b6564060/" TargetMode="External"/><Relationship Id="rId3" Type="http://schemas.openxmlformats.org/officeDocument/2006/relationships/oleObject" Target="../embeddings/oleObject1.bin"/><Relationship Id="rId7" Type="http://schemas.openxmlformats.org/officeDocument/2006/relationships/hyperlink" Target="mailto:didiercazes@cazes-conseil.fr" TargetMode="External"/><Relationship Id="rId2" Type="http://schemas.openxmlformats.org/officeDocument/2006/relationships/slideLayout" Target="../slideLayouts/slideLayout12.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image" Target="../media/image1.png"/><Relationship Id="rId4" Type="http://schemas.openxmlformats.org/officeDocument/2006/relationships/image" Target="../media/image3.emf"/><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0171CA97-AFAA-3676-D25F-18C31456E577}"/>
            </a:ext>
          </a:extLst>
        </p:cNvPr>
        <p:cNvGrpSpPr/>
        <p:nvPr/>
      </p:nvGrpSpPr>
      <p:grpSpPr>
        <a:xfrm>
          <a:off x="0" y="0"/>
          <a:ext cx="0" cy="0"/>
          <a:chOff x="0" y="0"/>
          <a:chExt cx="0" cy="0"/>
        </a:xfrm>
      </p:grpSpPr>
      <p:sp>
        <p:nvSpPr>
          <p:cNvPr id="102" name="Google Shape;102;p3">
            <a:extLst>
              <a:ext uri="{FF2B5EF4-FFF2-40B4-BE49-F238E27FC236}">
                <a16:creationId xmlns:a16="http://schemas.microsoft.com/office/drawing/2014/main" id="{5597662B-CAA0-B470-A56B-ECC8A4ECCDF8}"/>
              </a:ext>
            </a:extLst>
          </p:cNvPr>
          <p:cNvSpPr txBox="1"/>
          <p:nvPr/>
        </p:nvSpPr>
        <p:spPr>
          <a:xfrm>
            <a:off x="1238865" y="2345379"/>
            <a:ext cx="9247237" cy="1938952"/>
          </a:xfrm>
          <a:prstGeom prst="rect">
            <a:avLst/>
          </a:prstGeom>
          <a:noFill/>
          <a:ln>
            <a:noFill/>
          </a:ln>
        </p:spPr>
        <p:txBody>
          <a:bodyPr spcFirstLastPara="1" wrap="square" lIns="91425" tIns="45700" rIns="91425" bIns="45700" anchor="t" anchorCtr="0">
            <a:spAutoFit/>
          </a:bodyPr>
          <a:lstStyle/>
          <a:p>
            <a:pPr lvl="0" algn="ctr">
              <a:buSzPts val="2400"/>
            </a:pPr>
            <a:r>
              <a:rPr lang="fr-FR" sz="3200" dirty="0">
                <a:solidFill>
                  <a:schemeClr val="dk1"/>
                </a:solidFill>
                <a:latin typeface="Montserrat"/>
                <a:ea typeface="Montserrat"/>
                <a:cs typeface="Montserrat"/>
                <a:sym typeface="Montserrat"/>
              </a:rPr>
              <a:t>LA FERMETURE DU RESEAU CUIVRE JUSQU’À L’UTILISATEUR FINAL</a:t>
            </a:r>
          </a:p>
          <a:p>
            <a:pPr lvl="0" algn="ctr">
              <a:buSzPts val="2400"/>
            </a:pPr>
            <a:endParaRPr lang="fr-FR" sz="2400" dirty="0">
              <a:solidFill>
                <a:schemeClr val="dk1"/>
              </a:solidFill>
              <a:latin typeface="Montserrat"/>
              <a:ea typeface="Montserrat"/>
              <a:cs typeface="Montserrat"/>
              <a:sym typeface="Montserrat"/>
            </a:endParaRPr>
          </a:p>
          <a:p>
            <a:pPr lvl="0" algn="ctr">
              <a:buSzPts val="2400"/>
            </a:pPr>
            <a:r>
              <a:rPr lang="fr-FR" sz="3200" b="1" dirty="0">
                <a:solidFill>
                  <a:schemeClr val="dk1"/>
                </a:solidFill>
                <a:latin typeface="Montserrat"/>
                <a:ea typeface="Montserrat"/>
                <a:cs typeface="Montserrat"/>
                <a:sym typeface="Montserrat"/>
              </a:rPr>
              <a:t>ʺ anticiper pour une migration utile ! ʺ</a:t>
            </a:r>
          </a:p>
        </p:txBody>
      </p:sp>
      <p:cxnSp>
        <p:nvCxnSpPr>
          <p:cNvPr id="106" name="Google Shape;106;p3">
            <a:extLst>
              <a:ext uri="{FF2B5EF4-FFF2-40B4-BE49-F238E27FC236}">
                <a16:creationId xmlns:a16="http://schemas.microsoft.com/office/drawing/2014/main" id="{38868D79-1E63-53C1-AA1D-F69DE974D21F}"/>
              </a:ext>
            </a:extLst>
          </p:cNvPr>
          <p:cNvCxnSpPr/>
          <p:nvPr/>
        </p:nvCxnSpPr>
        <p:spPr>
          <a:xfrm rot="10800000">
            <a:off x="2028870" y="6192240"/>
            <a:ext cx="8134259" cy="0"/>
          </a:xfrm>
          <a:prstGeom prst="straightConnector1">
            <a:avLst/>
          </a:prstGeom>
          <a:noFill/>
          <a:ln w="28575" cap="flat" cmpd="sng">
            <a:solidFill>
              <a:srgbClr val="0078CE"/>
            </a:solidFill>
            <a:prstDash val="solid"/>
            <a:miter lim="800000"/>
            <a:headEnd type="none" w="sm" len="sm"/>
            <a:tailEnd type="none" w="sm" len="sm"/>
          </a:ln>
        </p:spPr>
      </p:cxnSp>
      <p:sp>
        <p:nvSpPr>
          <p:cNvPr id="4" name="ZoneTexte 3">
            <a:extLst>
              <a:ext uri="{FF2B5EF4-FFF2-40B4-BE49-F238E27FC236}">
                <a16:creationId xmlns:a16="http://schemas.microsoft.com/office/drawing/2014/main" id="{1AD82906-6FB5-2E7D-DD75-34B8726C9B29}"/>
              </a:ext>
            </a:extLst>
          </p:cNvPr>
          <p:cNvSpPr txBox="1"/>
          <p:nvPr/>
        </p:nvSpPr>
        <p:spPr>
          <a:xfrm>
            <a:off x="2949677" y="6352668"/>
            <a:ext cx="6774425" cy="307777"/>
          </a:xfrm>
          <a:prstGeom prst="rect">
            <a:avLst/>
          </a:prstGeom>
          <a:noFill/>
        </p:spPr>
        <p:txBody>
          <a:bodyPr wrap="square">
            <a:spAutoFit/>
          </a:bodyPr>
          <a:lstStyle/>
          <a:p>
            <a:r>
              <a:rPr lang="fr-FR" b="0" i="0" u="none" strike="noStrike" dirty="0">
                <a:solidFill>
                  <a:srgbClr val="3E75B7"/>
                </a:solidFill>
                <a:effectLst/>
                <a:latin typeface="Montserrat" panose="00000500000000000000" pitchFamily="2" charset="0"/>
              </a:rPr>
              <a:t>L’ASSOCIATION DES EXPERTS ET DES ACTEURS DE LA FIBRE OPTIQUE </a:t>
            </a:r>
            <a:endParaRPr lang="fr-FR" dirty="0"/>
          </a:p>
        </p:txBody>
      </p:sp>
      <p:pic>
        <p:nvPicPr>
          <p:cNvPr id="3" name="Picture 2">
            <a:extLst>
              <a:ext uri="{FF2B5EF4-FFF2-40B4-BE49-F238E27FC236}">
                <a16:creationId xmlns:a16="http://schemas.microsoft.com/office/drawing/2014/main" id="{6BF08E4B-1729-AFEB-BBF2-4F16E3076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610" y="351443"/>
            <a:ext cx="3109932" cy="78380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a:extLst>
              <a:ext uri="{FF2B5EF4-FFF2-40B4-BE49-F238E27FC236}">
                <a16:creationId xmlns:a16="http://schemas.microsoft.com/office/drawing/2014/main" id="{360EA182-9E88-C858-FECA-3CECC846B33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Image 4">
            <a:extLst>
              <a:ext uri="{FF2B5EF4-FFF2-40B4-BE49-F238E27FC236}">
                <a16:creationId xmlns:a16="http://schemas.microsoft.com/office/drawing/2014/main" id="{E11FD47B-9452-B6F1-BE6D-62CE8AF56682}"/>
              </a:ext>
            </a:extLst>
          </p:cNvPr>
          <p:cNvPicPr>
            <a:picLocks noChangeAspect="1"/>
          </p:cNvPicPr>
          <p:nvPr/>
        </p:nvPicPr>
        <p:blipFill>
          <a:blip r:embed="rId4"/>
          <a:stretch>
            <a:fillRect/>
          </a:stretch>
        </p:blipFill>
        <p:spPr>
          <a:xfrm>
            <a:off x="282999" y="351444"/>
            <a:ext cx="2155458" cy="783803"/>
          </a:xfrm>
          <a:prstGeom prst="rect">
            <a:avLst/>
          </a:prstGeom>
        </p:spPr>
      </p:pic>
    </p:spTree>
    <p:extLst>
      <p:ext uri="{BB962C8B-B14F-4D97-AF65-F5344CB8AC3E}">
        <p14:creationId xmlns:p14="http://schemas.microsoft.com/office/powerpoint/2010/main" val="4262843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EDC0BBBC-7E41-367D-9844-5C6E58FCC7DA}"/>
            </a:ext>
          </a:extLst>
        </p:cNvPr>
        <p:cNvGrpSpPr/>
        <p:nvPr/>
      </p:nvGrpSpPr>
      <p:grpSpPr>
        <a:xfrm>
          <a:off x="0" y="0"/>
          <a:ext cx="0" cy="0"/>
          <a:chOff x="0" y="0"/>
          <a:chExt cx="0" cy="0"/>
        </a:xfrm>
      </p:grpSpPr>
      <p:sp>
        <p:nvSpPr>
          <p:cNvPr id="10" name="Google Shape;89;g2581c7e2ffb_0_6">
            <a:extLst>
              <a:ext uri="{FF2B5EF4-FFF2-40B4-BE49-F238E27FC236}">
                <a16:creationId xmlns:a16="http://schemas.microsoft.com/office/drawing/2014/main" id="{57D2DDCF-6E12-4848-578A-6E279702EAC1}"/>
              </a:ext>
            </a:extLst>
          </p:cNvPr>
          <p:cNvSpPr txBox="1"/>
          <p:nvPr/>
        </p:nvSpPr>
        <p:spPr>
          <a:xfrm>
            <a:off x="508616" y="352012"/>
            <a:ext cx="9510280"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1" i="0" u="none" strike="noStrike" kern="0" cap="none" spc="0" normalizeH="0" baseline="0" noProof="0" dirty="0">
                <a:ln>
                  <a:noFill/>
                </a:ln>
                <a:solidFill>
                  <a:srgbClr val="0070C0"/>
                </a:solidFill>
                <a:effectLst/>
                <a:uLnTx/>
                <a:uFillTx/>
                <a:latin typeface="Montserrat"/>
                <a:ea typeface="Montserrat"/>
                <a:cs typeface="Montserrat"/>
                <a:sym typeface="Montserrat"/>
              </a:rPr>
              <a:t>Les solutions techniques alternatives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1" i="0" u="none" strike="noStrike" kern="0" cap="none" spc="0" normalizeH="0" baseline="0" noProof="0" dirty="0">
                <a:ln>
                  <a:noFill/>
                </a:ln>
                <a:solidFill>
                  <a:srgbClr val="0070C0"/>
                </a:solidFill>
                <a:effectLst/>
                <a:uLnTx/>
                <a:uFillTx/>
                <a:latin typeface="Montserrat"/>
                <a:ea typeface="Montserrat"/>
                <a:cs typeface="Montserrat"/>
                <a:sym typeface="Montserrat"/>
              </a:rPr>
              <a:t>Une réponse a la migration de certains usages </a:t>
            </a:r>
          </a:p>
        </p:txBody>
      </p:sp>
      <p:pic>
        <p:nvPicPr>
          <p:cNvPr id="2" name="Picture 2">
            <a:extLst>
              <a:ext uri="{FF2B5EF4-FFF2-40B4-BE49-F238E27FC236}">
                <a16:creationId xmlns:a16="http://schemas.microsoft.com/office/drawing/2014/main" id="{E2BAE28C-B25E-6378-56B2-EB6E55211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610" y="351443"/>
            <a:ext cx="3109932" cy="78380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Google Shape;115;p1">
            <a:extLst>
              <a:ext uri="{FF2B5EF4-FFF2-40B4-BE49-F238E27FC236}">
                <a16:creationId xmlns:a16="http://schemas.microsoft.com/office/drawing/2014/main" id="{4AC7F694-CA8A-D544-F31F-6EC8D2471487}"/>
              </a:ext>
            </a:extLst>
          </p:cNvPr>
          <p:cNvCxnSpPr/>
          <p:nvPr/>
        </p:nvCxnSpPr>
        <p:spPr>
          <a:xfrm>
            <a:off x="8711298" y="3132963"/>
            <a:ext cx="2198465" cy="0"/>
          </a:xfrm>
          <a:prstGeom prst="straightConnector1">
            <a:avLst/>
          </a:prstGeom>
          <a:noFill/>
          <a:ln w="15875" cap="flat" cmpd="sng">
            <a:solidFill>
              <a:srgbClr val="7EA8D9">
                <a:alpha val="34117"/>
              </a:srgbClr>
            </a:solidFill>
            <a:prstDash val="solid"/>
            <a:miter lim="800000"/>
            <a:headEnd type="none" w="sm" len="sm"/>
            <a:tailEnd type="none" w="sm" len="sm"/>
          </a:ln>
        </p:spPr>
      </p:cxnSp>
      <p:pic>
        <p:nvPicPr>
          <p:cNvPr id="3" name="Image 2">
            <a:extLst>
              <a:ext uri="{FF2B5EF4-FFF2-40B4-BE49-F238E27FC236}">
                <a16:creationId xmlns:a16="http://schemas.microsoft.com/office/drawing/2014/main" id="{57FEF9C3-CF80-EC9A-9285-7E3F9041C2EB}"/>
              </a:ext>
            </a:extLst>
          </p:cNvPr>
          <p:cNvPicPr>
            <a:picLocks noChangeAspect="1"/>
          </p:cNvPicPr>
          <p:nvPr/>
        </p:nvPicPr>
        <p:blipFill>
          <a:blip r:embed="rId4"/>
          <a:stretch>
            <a:fillRect/>
          </a:stretch>
        </p:blipFill>
        <p:spPr>
          <a:xfrm>
            <a:off x="3687092" y="1219238"/>
            <a:ext cx="8476222" cy="5426279"/>
          </a:xfrm>
          <a:prstGeom prst="rect">
            <a:avLst/>
          </a:prstGeom>
        </p:spPr>
      </p:pic>
      <p:sp>
        <p:nvSpPr>
          <p:cNvPr id="6" name="Google Shape;91;g2581c7e2ffb_0_6">
            <a:extLst>
              <a:ext uri="{FF2B5EF4-FFF2-40B4-BE49-F238E27FC236}">
                <a16:creationId xmlns:a16="http://schemas.microsoft.com/office/drawing/2014/main" id="{FC0F07ED-EAD1-296C-14DB-276396023028}"/>
              </a:ext>
            </a:extLst>
          </p:cNvPr>
          <p:cNvSpPr txBox="1"/>
          <p:nvPr/>
        </p:nvSpPr>
        <p:spPr>
          <a:xfrm>
            <a:off x="387388" y="1253062"/>
            <a:ext cx="3958470" cy="5478382"/>
          </a:xfrm>
          <a:prstGeom prst="rect">
            <a:avLst/>
          </a:prstGeom>
          <a:noFill/>
          <a:ln>
            <a:noFill/>
          </a:ln>
        </p:spPr>
        <p:txBody>
          <a:bodyPr spcFirstLastPara="1" wrap="square" lIns="91425" tIns="45700" rIns="91425" bIns="45700" anchor="t" anchorCtr="0">
            <a:spAutoFit/>
          </a:bodyPr>
          <a:lstStyle/>
          <a:p>
            <a:pPr marL="285750" marR="0" lvl="0" indent="-28575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
              <a:tabLst/>
              <a:defRPr/>
            </a:pPr>
            <a:r>
              <a:rPr kumimoji="0" lang="fr-FR" sz="2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Des choix différentiés suivant les usages :</a:t>
            </a:r>
          </a:p>
          <a:p>
            <a:pPr marL="342900" marR="0" lvl="0" indent="-34290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Pour les accès de données </a:t>
            </a:r>
          </a:p>
          <a:p>
            <a:pPr marL="342900" marR="0" lvl="0" indent="-342900" algn="just" defTabSz="914400" rtl="0" eaLnBrk="1" fontAlgn="auto" latinLnBrk="0" hangingPunct="1">
              <a:lnSpc>
                <a:spcPct val="115000"/>
              </a:lnSpc>
              <a:spcBef>
                <a:spcPts val="0"/>
              </a:spcBef>
              <a:spcAft>
                <a:spcPts val="0"/>
              </a:spcAft>
              <a:buClr>
                <a:srgbClr val="7EA8D9"/>
              </a:buClr>
              <a:buSzPts val="1800"/>
              <a:buFont typeface="Arial" panose="020B0604020202020204" pitchFamily="34" charset="0"/>
              <a:buChar char="•"/>
              <a:tabLst/>
              <a:defRPr/>
            </a:pPr>
            <a:r>
              <a:rPr lang="fr-FR" sz="1600" dirty="0">
                <a:latin typeface="Calibri" panose="020F0502020204030204" pitchFamily="34" charset="0"/>
                <a:ea typeface="Calibri" panose="020F0502020204030204" pitchFamily="34" charset="0"/>
                <a:cs typeface="Calibri" panose="020F0502020204030204" pitchFamily="34" charset="0"/>
                <a:sym typeface="Roboto"/>
              </a:rPr>
              <a:t>Solution fibre noire « FON »</a:t>
            </a:r>
          </a:p>
          <a:p>
            <a:pPr marL="342900" marR="0" lvl="0" indent="-342900" algn="just" defTabSz="914400" rtl="0" eaLnBrk="1" fontAlgn="auto" latinLnBrk="0" hangingPunct="1">
              <a:lnSpc>
                <a:spcPct val="115000"/>
              </a:lnSpc>
              <a:spcBef>
                <a:spcPts val="0"/>
              </a:spcBef>
              <a:spcAft>
                <a:spcPts val="0"/>
              </a:spcAft>
              <a:buClr>
                <a:srgbClr val="7EA8D9"/>
              </a:buClr>
              <a:buSzPts val="1800"/>
              <a:buFont typeface="Arial" panose="020B0604020202020204" pitchFamily="34" charset="0"/>
              <a:buChar char="•"/>
              <a:tabLst/>
              <a:defRPr/>
            </a:pPr>
            <a:r>
              <a:rPr lang="fr-FR" sz="1600" dirty="0">
                <a:latin typeface="Calibri" panose="020F0502020204030204" pitchFamily="34" charset="0"/>
                <a:ea typeface="Calibri" panose="020F0502020204030204" pitchFamily="34" charset="0"/>
                <a:cs typeface="Calibri" panose="020F0502020204030204" pitchFamily="34" charset="0"/>
                <a:sym typeface="Roboto"/>
              </a:rPr>
              <a:t>Solutions </a:t>
            </a:r>
            <a:r>
              <a:rPr lang="fr-FR" sz="1600" dirty="0" err="1">
                <a:latin typeface="Calibri" panose="020F0502020204030204" pitchFamily="34" charset="0"/>
                <a:ea typeface="Calibri" panose="020F0502020204030204" pitchFamily="34" charset="0"/>
                <a:cs typeface="Calibri" panose="020F0502020204030204" pitchFamily="34" charset="0"/>
                <a:sym typeface="Roboto"/>
              </a:rPr>
              <a:t>FttO</a:t>
            </a:r>
            <a:r>
              <a:rPr lang="fr-FR" sz="1600" dirty="0">
                <a:latin typeface="Calibri" panose="020F0502020204030204" pitchFamily="34" charset="0"/>
                <a:ea typeface="Calibri" panose="020F0502020204030204" pitchFamily="34" charset="0"/>
                <a:cs typeface="Calibri" panose="020F0502020204030204" pitchFamily="34" charset="0"/>
                <a:sym typeface="Roboto"/>
              </a:rPr>
              <a:t>, </a:t>
            </a:r>
            <a:r>
              <a:rPr lang="fr-FR" sz="1600" dirty="0" err="1">
                <a:latin typeface="Calibri" panose="020F0502020204030204" pitchFamily="34" charset="0"/>
                <a:ea typeface="Calibri" panose="020F0502020204030204" pitchFamily="34" charset="0"/>
                <a:cs typeface="Calibri" panose="020F0502020204030204" pitchFamily="34" charset="0"/>
                <a:sym typeface="Roboto"/>
              </a:rPr>
              <a:t>FttE</a:t>
            </a:r>
            <a:r>
              <a:rPr lang="fr-FR" sz="1600" dirty="0">
                <a:latin typeface="Calibri" panose="020F0502020204030204" pitchFamily="34" charset="0"/>
                <a:ea typeface="Calibri" panose="020F0502020204030204" pitchFamily="34" charset="0"/>
                <a:cs typeface="Calibri" panose="020F0502020204030204" pitchFamily="34" charset="0"/>
                <a:sym typeface="Roboto"/>
              </a:rPr>
              <a:t>, </a:t>
            </a:r>
            <a:r>
              <a:rPr lang="fr-FR" sz="1600" dirty="0" err="1">
                <a:latin typeface="Calibri" panose="020F0502020204030204" pitchFamily="34" charset="0"/>
                <a:ea typeface="Calibri" panose="020F0502020204030204" pitchFamily="34" charset="0"/>
                <a:cs typeface="Calibri" panose="020F0502020204030204" pitchFamily="34" charset="0"/>
                <a:sym typeface="Roboto"/>
              </a:rPr>
              <a:t>FttH</a:t>
            </a:r>
            <a:endParaRPr lang="fr-FR" sz="1600" dirty="0">
              <a:latin typeface="Calibri" panose="020F0502020204030204" pitchFamily="34" charset="0"/>
              <a:ea typeface="Calibri" panose="020F0502020204030204" pitchFamily="34" charset="0"/>
              <a:cs typeface="Calibri" panose="020F0502020204030204" pitchFamily="34" charset="0"/>
              <a:sym typeface="Roboto"/>
            </a:endParaRPr>
          </a:p>
          <a:p>
            <a:pPr marL="342900" marR="0" lvl="0" indent="-342900" algn="just" defTabSz="914400" rtl="0" eaLnBrk="1" fontAlgn="auto" latinLnBrk="0" hangingPunct="1">
              <a:lnSpc>
                <a:spcPct val="115000"/>
              </a:lnSpc>
              <a:spcBef>
                <a:spcPts val="0"/>
              </a:spcBef>
              <a:spcAft>
                <a:spcPts val="0"/>
              </a:spcAft>
              <a:buClr>
                <a:srgbClr val="7EA8D9"/>
              </a:buClr>
              <a:buSzPts val="1800"/>
              <a:buFont typeface="Arial" panose="020B0604020202020204" pitchFamily="34" charset="0"/>
              <a:buChar char="•"/>
              <a:tabLst/>
              <a:defRPr/>
            </a:pPr>
            <a:r>
              <a:rPr lang="fr-FR" sz="1600" dirty="0">
                <a:latin typeface="Calibri" panose="020F0502020204030204" pitchFamily="34" charset="0"/>
                <a:ea typeface="Calibri" panose="020F0502020204030204" pitchFamily="34" charset="0"/>
                <a:cs typeface="Calibri" panose="020F0502020204030204" pitchFamily="34" charset="0"/>
                <a:sym typeface="Roboto"/>
              </a:rPr>
              <a:t>Solution "sans fil" (4G, 5G, faisceaux hertziens, satellite)</a:t>
            </a:r>
          </a:p>
          <a:p>
            <a:pPr marL="342900" marR="0" lvl="0" indent="-342900" algn="just" defTabSz="914400" rtl="0" eaLnBrk="1" fontAlgn="auto" latinLnBrk="0" hangingPunct="1">
              <a:lnSpc>
                <a:spcPct val="115000"/>
              </a:lnSpc>
              <a:spcBef>
                <a:spcPts val="0"/>
              </a:spcBef>
              <a:spcAft>
                <a:spcPts val="600"/>
              </a:spcAft>
              <a:buClr>
                <a:srgbClr val="7EA8D9"/>
              </a:buClr>
              <a:buSzPts val="1800"/>
              <a:buFont typeface="Arial" panose="020B0604020202020204" pitchFamily="34" charset="0"/>
              <a:buChar char="•"/>
              <a:tabLst/>
              <a:defRPr/>
            </a:pPr>
            <a:r>
              <a:rPr lang="fr-FR" sz="1600" dirty="0">
                <a:latin typeface="Calibri" panose="020F0502020204030204" pitchFamily="34" charset="0"/>
                <a:ea typeface="Calibri" panose="020F0502020204030204" pitchFamily="34" charset="0"/>
                <a:cs typeface="Calibri" panose="020F0502020204030204" pitchFamily="34" charset="0"/>
                <a:sym typeface="Roboto"/>
              </a:rPr>
              <a:t>Solution hybride et sécurisée </a:t>
            </a:r>
          </a:p>
          <a:p>
            <a:pPr marL="342900" marR="0" lvl="0" indent="-34290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Ø"/>
              <a:tabLst/>
              <a:defRPr/>
            </a:pPr>
            <a:r>
              <a:rPr lang="fr-FR" sz="1800" dirty="0">
                <a:latin typeface="Calibri" panose="020F0502020204030204" pitchFamily="34" charset="0"/>
                <a:ea typeface="Calibri" panose="020F0502020204030204" pitchFamily="34" charset="0"/>
                <a:cs typeface="Calibri" panose="020F0502020204030204" pitchFamily="34" charset="0"/>
                <a:sym typeface="Roboto"/>
              </a:rPr>
              <a:t> </a:t>
            </a:r>
            <a:r>
              <a:rPr lang="fr-FR" sz="1800" dirty="0">
                <a:solidFill>
                  <a:srgbClr val="002060"/>
                </a:solidFill>
                <a:latin typeface="Calibri" panose="020F0502020204030204" pitchFamily="34" charset="0"/>
                <a:ea typeface="Calibri" panose="020F0502020204030204" pitchFamily="34" charset="0"/>
                <a:cs typeface="Calibri" panose="020F0502020204030204" pitchFamily="34" charset="0"/>
                <a:sym typeface="Roboto"/>
              </a:rPr>
              <a:t>Pour les services de téléphonie</a:t>
            </a:r>
            <a:endParaRPr lang="fr-FR" sz="1800" dirty="0">
              <a:latin typeface="Calibri" panose="020F0502020204030204" pitchFamily="34" charset="0"/>
              <a:ea typeface="Calibri" panose="020F0502020204030204" pitchFamily="34" charset="0"/>
              <a:cs typeface="Calibri" panose="020F0502020204030204" pitchFamily="34" charset="0"/>
              <a:sym typeface="Roboto"/>
            </a:endParaRPr>
          </a:p>
          <a:p>
            <a:pPr marL="342900" marR="0" lvl="0" indent="-342900" algn="just" defTabSz="914400" rtl="0" eaLnBrk="1" fontAlgn="auto" latinLnBrk="0" hangingPunct="1">
              <a:lnSpc>
                <a:spcPct val="115000"/>
              </a:lnSpc>
              <a:spcBef>
                <a:spcPts val="0"/>
              </a:spcBef>
              <a:spcAft>
                <a:spcPts val="0"/>
              </a:spcAft>
              <a:buClr>
                <a:srgbClr val="7EA8D9"/>
              </a:buClr>
              <a:buSzPts val="1800"/>
              <a:buFont typeface="Arial" panose="020B0604020202020204" pitchFamily="34" charset="0"/>
              <a:buChar char="•"/>
              <a:tabLst/>
              <a:defRPr/>
            </a:pPr>
            <a:r>
              <a:rPr kumimoji="0" lang="fr-FR"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Suspension / Suppression des lignes cuivre qui n’ont plus d’usage</a:t>
            </a:r>
          </a:p>
          <a:p>
            <a:pPr marL="342900" marR="0" lvl="0" indent="-342900" algn="just" defTabSz="914400" rtl="0" eaLnBrk="1" fontAlgn="auto" latinLnBrk="0" hangingPunct="1">
              <a:lnSpc>
                <a:spcPct val="115000"/>
              </a:lnSpc>
              <a:spcBef>
                <a:spcPts val="0"/>
              </a:spcBef>
              <a:spcAft>
                <a:spcPts val="0"/>
              </a:spcAft>
              <a:buClr>
                <a:srgbClr val="7EA8D9"/>
              </a:buClr>
              <a:buSzPts val="1800"/>
              <a:buFont typeface="Arial" panose="020B0604020202020204" pitchFamily="34" charset="0"/>
              <a:buChar char="•"/>
              <a:tabLst/>
              <a:defRPr/>
            </a:pPr>
            <a:r>
              <a:rPr kumimoji="0" lang="fr-FR"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Évolution vers les postes fixes à carte SIM</a:t>
            </a:r>
          </a:p>
          <a:p>
            <a:pPr marL="342900" marR="0" lvl="0" indent="-342900" algn="just" defTabSz="914400" rtl="0" eaLnBrk="1" fontAlgn="auto" latinLnBrk="0" hangingPunct="1">
              <a:lnSpc>
                <a:spcPct val="115000"/>
              </a:lnSpc>
              <a:spcBef>
                <a:spcPts val="0"/>
              </a:spcBef>
              <a:spcAft>
                <a:spcPts val="0"/>
              </a:spcAft>
              <a:buClr>
                <a:srgbClr val="7EA8D9"/>
              </a:buClr>
              <a:buSzPts val="1800"/>
              <a:buFont typeface="Arial" panose="020B0604020202020204" pitchFamily="34" charset="0"/>
              <a:buChar char="•"/>
              <a:tabLst/>
              <a:defRPr/>
            </a:pPr>
            <a:r>
              <a:rPr lang="fr-FR" sz="1600" dirty="0">
                <a:latin typeface="Calibri" panose="020F0502020204030204" pitchFamily="34" charset="0"/>
                <a:ea typeface="Calibri" panose="020F0502020204030204" pitchFamily="34" charset="0"/>
                <a:cs typeface="Calibri" panose="020F0502020204030204" pitchFamily="34" charset="0"/>
                <a:sym typeface="Roboto"/>
              </a:rPr>
              <a:t>Évolution des transmetteurs vers l’IP ou le M2M</a:t>
            </a:r>
            <a:r>
              <a:rPr kumimoji="0" lang="fr-FR"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 </a:t>
            </a:r>
          </a:p>
          <a:p>
            <a:pPr marL="342900" lvl="0" indent="-342900" algn="just">
              <a:lnSpc>
                <a:spcPct val="115000"/>
              </a:lnSpc>
              <a:buClr>
                <a:srgbClr val="7EA8D9"/>
              </a:buClr>
              <a:buSzPts val="1800"/>
              <a:buFont typeface="Arial" panose="020B0604020202020204" pitchFamily="34" charset="0"/>
              <a:buChar char="•"/>
              <a:defRPr/>
            </a:pPr>
            <a:r>
              <a:rPr lang="fr-FR" sz="1600" dirty="0">
                <a:latin typeface="Calibri" panose="020F0502020204030204" pitchFamily="34" charset="0"/>
                <a:ea typeface="Calibri" panose="020F0502020204030204" pitchFamily="34" charset="0"/>
                <a:cs typeface="Calibri" panose="020F0502020204030204" pitchFamily="34" charset="0"/>
                <a:sym typeface="Roboto"/>
              </a:rPr>
              <a:t>Solution 1 pour 1 de ligne voix fixe cuivre vers </a:t>
            </a:r>
            <a:r>
              <a:rPr lang="fr-FR" sz="1600" dirty="0" err="1">
                <a:latin typeface="Calibri" panose="020F0502020204030204" pitchFamily="34" charset="0"/>
                <a:ea typeface="Calibri" panose="020F0502020204030204" pitchFamily="34" charset="0"/>
                <a:cs typeface="Calibri" panose="020F0502020204030204" pitchFamily="34" charset="0"/>
                <a:sym typeface="Roboto"/>
              </a:rPr>
              <a:t>FttH</a:t>
            </a:r>
            <a:r>
              <a:rPr lang="fr-FR" sz="1600" dirty="0">
                <a:latin typeface="Calibri" panose="020F0502020204030204" pitchFamily="34" charset="0"/>
                <a:ea typeface="Calibri" panose="020F0502020204030204" pitchFamily="34" charset="0"/>
                <a:cs typeface="Calibri" panose="020F0502020204030204" pitchFamily="34" charset="0"/>
                <a:sym typeface="Roboto"/>
              </a:rPr>
              <a:t> , (solution la plus onéreuse et avec la réversibilité la plus délicate sauf  a installer un coffret de service).</a:t>
            </a:r>
            <a:endParaRPr kumimoji="0" lang="fr-FR"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endParaRPr>
          </a:p>
        </p:txBody>
      </p:sp>
    </p:spTree>
    <p:extLst>
      <p:ext uri="{BB962C8B-B14F-4D97-AF65-F5344CB8AC3E}">
        <p14:creationId xmlns:p14="http://schemas.microsoft.com/office/powerpoint/2010/main" val="2326621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C9130-B2EB-E758-5B1C-EA7FEB4D0AC8}"/>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3B65CCD-EB3D-FCDC-A3F3-F337FAEE3D1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E3B65CCD-EB3D-FCDC-A3F3-F337FAEE3D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Slide Number Placeholder 6">
            <a:extLst>
              <a:ext uri="{FF2B5EF4-FFF2-40B4-BE49-F238E27FC236}">
                <a16:creationId xmlns:a16="http://schemas.microsoft.com/office/drawing/2014/main" id="{B619B35D-076F-A696-8CDF-53A3040767E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fr-FR" sz="750" b="0" i="0" u="none" strike="noStrike" kern="1200" cap="none" spc="0" normalizeH="0" baseline="0" noProof="0" smtClean="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750" b="0" i="0" u="none" strike="noStrike" kern="1200" cap="none" spc="0" normalizeH="0" baseline="0" noProof="0">
              <a:ln>
                <a:noFill/>
              </a:ln>
              <a:solidFill>
                <a:srgbClr val="000000"/>
              </a:solidFill>
              <a:effectLst/>
              <a:uLnTx/>
              <a:uFillTx/>
              <a:latin typeface="Arial"/>
              <a:cs typeface="Arial"/>
              <a:sym typeface="Arial"/>
            </a:endParaRPr>
          </a:p>
        </p:txBody>
      </p:sp>
      <p:sp>
        <p:nvSpPr>
          <p:cNvPr id="1028" name="Google Shape;1470;g24456e563b3_0_101">
            <a:extLst>
              <a:ext uri="{FF2B5EF4-FFF2-40B4-BE49-F238E27FC236}">
                <a16:creationId xmlns:a16="http://schemas.microsoft.com/office/drawing/2014/main" id="{83CF8851-4F07-4AD6-F3F2-05B428D2B38C}"/>
              </a:ext>
            </a:extLst>
          </p:cNvPr>
          <p:cNvSpPr/>
          <p:nvPr/>
        </p:nvSpPr>
        <p:spPr>
          <a:xfrm>
            <a:off x="0" y="3429000"/>
            <a:ext cx="2867100" cy="2746758"/>
          </a:xfrm>
          <a:prstGeom prst="rect">
            <a:avLst/>
          </a:prstGeom>
          <a:solidFill>
            <a:schemeClr val="bg1">
              <a:lumMod val="95000"/>
            </a:schemeClr>
          </a:solidFill>
          <a:ln>
            <a:noFill/>
          </a:ln>
        </p:spPr>
        <p:txBody>
          <a:bodyPr spcFirstLastPara="1" wrap="square" lIns="108000" tIns="144000" rIns="108000" bIns="72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1" u="none" strike="noStrike" cap="none">
              <a:solidFill>
                <a:srgbClr val="FFFFFF"/>
              </a:solidFill>
              <a:latin typeface="Arial"/>
              <a:ea typeface="Arial"/>
              <a:cs typeface="Arial"/>
              <a:sym typeface="Arial"/>
            </a:endParaRPr>
          </a:p>
        </p:txBody>
      </p:sp>
      <p:cxnSp>
        <p:nvCxnSpPr>
          <p:cNvPr id="3" name="Google Shape;106;p3">
            <a:extLst>
              <a:ext uri="{FF2B5EF4-FFF2-40B4-BE49-F238E27FC236}">
                <a16:creationId xmlns:a16="http://schemas.microsoft.com/office/drawing/2014/main" id="{AC45F7E8-AFFA-8911-A1F5-2585591E8A38}"/>
              </a:ext>
            </a:extLst>
          </p:cNvPr>
          <p:cNvCxnSpPr/>
          <p:nvPr/>
        </p:nvCxnSpPr>
        <p:spPr>
          <a:xfrm rot="10800000">
            <a:off x="2028870" y="6192240"/>
            <a:ext cx="8134259" cy="0"/>
          </a:xfrm>
          <a:prstGeom prst="straightConnector1">
            <a:avLst/>
          </a:prstGeom>
          <a:noFill/>
          <a:ln w="28575" cap="flat" cmpd="sng">
            <a:solidFill>
              <a:srgbClr val="0078CE"/>
            </a:solidFill>
            <a:prstDash val="solid"/>
            <a:miter lim="800000"/>
            <a:headEnd type="none" w="sm" len="sm"/>
            <a:tailEnd type="none" w="sm" len="sm"/>
          </a:ln>
        </p:spPr>
      </p:cxnSp>
      <p:sp>
        <p:nvSpPr>
          <p:cNvPr id="5" name="ZoneTexte 4">
            <a:extLst>
              <a:ext uri="{FF2B5EF4-FFF2-40B4-BE49-F238E27FC236}">
                <a16:creationId xmlns:a16="http://schemas.microsoft.com/office/drawing/2014/main" id="{503E4746-0E40-CA3B-1A2D-766693B501BD}"/>
              </a:ext>
            </a:extLst>
          </p:cNvPr>
          <p:cNvSpPr txBox="1"/>
          <p:nvPr/>
        </p:nvSpPr>
        <p:spPr>
          <a:xfrm>
            <a:off x="2949677" y="6352668"/>
            <a:ext cx="6774425" cy="307777"/>
          </a:xfrm>
          <a:prstGeom prst="rect">
            <a:avLst/>
          </a:prstGeom>
          <a:noFill/>
        </p:spPr>
        <p:txBody>
          <a:bodyPr wrap="square">
            <a:spAutoFit/>
          </a:bodyPr>
          <a:lstStyle/>
          <a:p>
            <a:r>
              <a:rPr lang="fr-FR" b="0" i="0" u="none" strike="noStrike" dirty="0">
                <a:solidFill>
                  <a:srgbClr val="3E75B7"/>
                </a:solidFill>
                <a:effectLst/>
                <a:latin typeface="Montserrat" panose="00000500000000000000" pitchFamily="2" charset="0"/>
              </a:rPr>
              <a:t>L’ASSOCIATION DES EXPERTS ET DES ACTEURS DE LA FIBRE OPTIQUE </a:t>
            </a:r>
            <a:endParaRPr lang="fr-FR" dirty="0"/>
          </a:p>
        </p:txBody>
      </p:sp>
      <p:pic>
        <p:nvPicPr>
          <p:cNvPr id="6" name="Picture 2">
            <a:extLst>
              <a:ext uri="{FF2B5EF4-FFF2-40B4-BE49-F238E27FC236}">
                <a16:creationId xmlns:a16="http://schemas.microsoft.com/office/drawing/2014/main" id="{EF57951A-41D0-6003-BD14-0F61DE5BD8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9610" y="351443"/>
            <a:ext cx="3109932" cy="78380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DC5FFBF4-245F-EC91-660F-6A8E9AD42361}"/>
              </a:ext>
            </a:extLst>
          </p:cNvPr>
          <p:cNvPicPr>
            <a:picLocks noChangeAspect="1"/>
          </p:cNvPicPr>
          <p:nvPr/>
        </p:nvPicPr>
        <p:blipFill>
          <a:blip r:embed="rId6"/>
          <a:stretch>
            <a:fillRect/>
          </a:stretch>
        </p:blipFill>
        <p:spPr>
          <a:xfrm>
            <a:off x="282999" y="351444"/>
            <a:ext cx="2155458" cy="783803"/>
          </a:xfrm>
          <a:prstGeom prst="rect">
            <a:avLst/>
          </a:prstGeom>
        </p:spPr>
      </p:pic>
      <p:pic>
        <p:nvPicPr>
          <p:cNvPr id="9" name="Image 8" descr="2illu_perso2.png">
            <a:extLst>
              <a:ext uri="{FF2B5EF4-FFF2-40B4-BE49-F238E27FC236}">
                <a16:creationId xmlns:a16="http://schemas.microsoft.com/office/drawing/2014/main" id="{62E69D31-E5F9-476D-B091-0EA92C91B6CD}"/>
              </a:ext>
            </a:extLst>
          </p:cNvPr>
          <p:cNvPicPr>
            <a:picLocks noChangeAspect="1"/>
          </p:cNvPicPr>
          <p:nvPr/>
        </p:nvPicPr>
        <p:blipFill rotWithShape="1">
          <a:blip r:embed="rId7" cstate="print">
            <a:alphaModFix amt="61000"/>
            <a:biLevel thresh="75000"/>
            <a:extLst>
              <a:ext uri="{28A0092B-C50C-407E-A947-70E740481C1C}">
                <a14:useLocalDpi xmlns:a14="http://schemas.microsoft.com/office/drawing/2010/main" val="0"/>
              </a:ext>
            </a:extLst>
          </a:blip>
          <a:srcRect l="46644"/>
          <a:stretch/>
        </p:blipFill>
        <p:spPr>
          <a:xfrm>
            <a:off x="3" y="3429001"/>
            <a:ext cx="3572845" cy="3361299"/>
          </a:xfrm>
          <a:prstGeom prst="rect">
            <a:avLst/>
          </a:prstGeom>
        </p:spPr>
      </p:pic>
      <p:pic>
        <p:nvPicPr>
          <p:cNvPr id="10" name="Image 9" descr="2illu_perso2.png">
            <a:extLst>
              <a:ext uri="{FF2B5EF4-FFF2-40B4-BE49-F238E27FC236}">
                <a16:creationId xmlns:a16="http://schemas.microsoft.com/office/drawing/2014/main" id="{44EBADCF-571D-71E3-175D-8008C793E20B}"/>
              </a:ext>
            </a:extLst>
          </p:cNvPr>
          <p:cNvPicPr>
            <a:picLocks noChangeAspect="1"/>
          </p:cNvPicPr>
          <p:nvPr/>
        </p:nvPicPr>
        <p:blipFill rotWithShape="1">
          <a:blip r:embed="rId8" cstate="print">
            <a:alphaModFix amt="61000"/>
            <a:biLevel thresh="75000"/>
            <a:extLst>
              <a:ext uri="{28A0092B-C50C-407E-A947-70E740481C1C}">
                <a14:useLocalDpi xmlns:a14="http://schemas.microsoft.com/office/drawing/2010/main" val="0"/>
              </a:ext>
            </a:extLst>
          </a:blip>
          <a:srcRect r="46435"/>
          <a:stretch/>
        </p:blipFill>
        <p:spPr>
          <a:xfrm>
            <a:off x="8594888" y="1506481"/>
            <a:ext cx="3586803" cy="3361299"/>
          </a:xfrm>
          <a:prstGeom prst="rect">
            <a:avLst/>
          </a:prstGeom>
        </p:spPr>
      </p:pic>
      <p:sp>
        <p:nvSpPr>
          <p:cNvPr id="11" name="Rectangle 10">
            <a:extLst>
              <a:ext uri="{FF2B5EF4-FFF2-40B4-BE49-F238E27FC236}">
                <a16:creationId xmlns:a16="http://schemas.microsoft.com/office/drawing/2014/main" id="{C3A78D2F-EB33-8C1C-D95D-F851EAEAF10A}"/>
              </a:ext>
            </a:extLst>
          </p:cNvPr>
          <p:cNvSpPr/>
          <p:nvPr/>
        </p:nvSpPr>
        <p:spPr>
          <a:xfrm>
            <a:off x="7020232" y="6312311"/>
            <a:ext cx="865241" cy="3740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4" descr="FO BANQUES BNP ParibasBienvenue sur le site de FO Banques BNP Paribas le  syndicat qui accompagne, aide et défend les salariés du Groupe BNPP au  quotidien.La parole est à vous !">
            <a:extLst>
              <a:ext uri="{FF2B5EF4-FFF2-40B4-BE49-F238E27FC236}">
                <a16:creationId xmlns:a16="http://schemas.microsoft.com/office/drawing/2014/main" id="{895E9243-F44D-B52D-CA43-DE85494B6F2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8289" t="4872" r="13758" b="4872"/>
          <a:stretch/>
        </p:blipFill>
        <p:spPr bwMode="auto">
          <a:xfrm>
            <a:off x="4330223" y="2703870"/>
            <a:ext cx="3566282" cy="3566282"/>
          </a:xfrm>
          <a:prstGeom prst="rect">
            <a:avLst/>
          </a:prstGeom>
          <a:noFill/>
          <a:extLst>
            <a:ext uri="{909E8E84-426E-40DD-AFC4-6F175D3DCCD1}">
              <a14:hiddenFill xmlns:a14="http://schemas.microsoft.com/office/drawing/2010/main">
                <a:solidFill>
                  <a:srgbClr val="FFFFFF"/>
                </a:solidFill>
              </a14:hiddenFill>
            </a:ext>
          </a:extLst>
        </p:spPr>
      </p:pic>
      <p:sp>
        <p:nvSpPr>
          <p:cNvPr id="16" name="Google Shape;91;g2581c7e2ffb_0_6">
            <a:extLst>
              <a:ext uri="{FF2B5EF4-FFF2-40B4-BE49-F238E27FC236}">
                <a16:creationId xmlns:a16="http://schemas.microsoft.com/office/drawing/2014/main" id="{26B73584-DC3C-CEDB-3A9E-36FDEB372695}"/>
              </a:ext>
            </a:extLst>
          </p:cNvPr>
          <p:cNvSpPr txBox="1"/>
          <p:nvPr/>
        </p:nvSpPr>
        <p:spPr>
          <a:xfrm>
            <a:off x="4527360" y="1135247"/>
            <a:ext cx="2768175" cy="1260305"/>
          </a:xfrm>
          <a:prstGeom prst="rect">
            <a:avLst/>
          </a:prstGeom>
          <a:noFill/>
          <a:ln>
            <a:noFill/>
          </a:ln>
        </p:spPr>
        <p:txBody>
          <a:bodyPr spcFirstLastPara="1" wrap="square" lIns="91425" tIns="45700" rIns="91425" bIns="45700" anchor="t" anchorCtr="0">
            <a:spAutoFit/>
          </a:bodyPr>
          <a:lstStyle/>
          <a:p>
            <a:pPr marL="0" marR="0" lvl="0" indent="0" rtl="0">
              <a:lnSpc>
                <a:spcPct val="115000"/>
              </a:lnSpc>
              <a:spcBef>
                <a:spcPts val="0"/>
              </a:spcBef>
              <a:spcAft>
                <a:spcPts val="0"/>
              </a:spcAft>
              <a:buClr>
                <a:srgbClr val="7EA8D9"/>
              </a:buClr>
              <a:buSzPts val="1800"/>
              <a:buFont typeface="Roboto"/>
              <a:buNone/>
            </a:pPr>
            <a:r>
              <a:rPr lang="fr-FR" sz="6600" b="1" dirty="0">
                <a:solidFill>
                  <a:srgbClr val="0070C0"/>
                </a:solidFill>
                <a:latin typeface="Roboto"/>
                <a:ea typeface="Roboto"/>
                <a:cs typeface="Roboto"/>
                <a:sym typeface="Roboto"/>
              </a:rPr>
              <a:t>MERCI </a:t>
            </a:r>
          </a:p>
        </p:txBody>
      </p:sp>
    </p:spTree>
    <p:extLst>
      <p:ext uri="{BB962C8B-B14F-4D97-AF65-F5344CB8AC3E}">
        <p14:creationId xmlns:p14="http://schemas.microsoft.com/office/powerpoint/2010/main" val="139519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A597A55C-02D1-A0CB-D1C9-675C37D7796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E3B18F1-9A34-F9FD-7B0B-53E0F20B6219}"/>
              </a:ext>
            </a:extLst>
          </p:cNvPr>
          <p:cNvSpPr/>
          <p:nvPr/>
        </p:nvSpPr>
        <p:spPr>
          <a:xfrm>
            <a:off x="68826" y="5751871"/>
            <a:ext cx="2340077" cy="1054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200" b="0" i="0" u="none" strike="noStrike" kern="0" cap="none" spc="0" normalizeH="0" baseline="0" noProof="0" dirty="0" err="1">
              <a:ln>
                <a:noFill/>
              </a:ln>
              <a:solidFill>
                <a:srgbClr val="FFFFFF"/>
              </a:solidFill>
              <a:effectLst/>
              <a:uLnTx/>
              <a:uFillTx/>
              <a:latin typeface="Arial"/>
              <a:ea typeface="+mn-ea"/>
              <a:cs typeface="+mn-cs"/>
              <a:sym typeface="Arial"/>
            </a:endParaRPr>
          </a:p>
        </p:txBody>
      </p:sp>
      <p:cxnSp>
        <p:nvCxnSpPr>
          <p:cNvPr id="4" name="Google Shape;114;p1">
            <a:extLst>
              <a:ext uri="{FF2B5EF4-FFF2-40B4-BE49-F238E27FC236}">
                <a16:creationId xmlns:a16="http://schemas.microsoft.com/office/drawing/2014/main" id="{7EED180A-2678-B995-435E-89EDB30E7DA0}"/>
              </a:ext>
            </a:extLst>
          </p:cNvPr>
          <p:cNvCxnSpPr/>
          <p:nvPr/>
        </p:nvCxnSpPr>
        <p:spPr>
          <a:xfrm>
            <a:off x="9328306" y="3294741"/>
            <a:ext cx="3196780" cy="0"/>
          </a:xfrm>
          <a:prstGeom prst="straightConnector1">
            <a:avLst/>
          </a:prstGeom>
          <a:noFill/>
          <a:ln w="15875" cap="flat" cmpd="sng">
            <a:solidFill>
              <a:srgbClr val="7EA8D9">
                <a:alpha val="34117"/>
              </a:srgbClr>
            </a:solidFill>
            <a:prstDash val="solid"/>
            <a:miter lim="800000"/>
            <a:headEnd type="none" w="sm" len="sm"/>
            <a:tailEnd type="none" w="sm" len="sm"/>
          </a:ln>
        </p:spPr>
      </p:cxnSp>
      <p:cxnSp>
        <p:nvCxnSpPr>
          <p:cNvPr id="5" name="Google Shape;115;p1">
            <a:extLst>
              <a:ext uri="{FF2B5EF4-FFF2-40B4-BE49-F238E27FC236}">
                <a16:creationId xmlns:a16="http://schemas.microsoft.com/office/drawing/2014/main" id="{17724CE3-2FD6-A549-B83B-514D66F965FC}"/>
              </a:ext>
            </a:extLst>
          </p:cNvPr>
          <p:cNvCxnSpPr/>
          <p:nvPr/>
        </p:nvCxnSpPr>
        <p:spPr>
          <a:xfrm>
            <a:off x="8711298" y="3132963"/>
            <a:ext cx="2198465" cy="0"/>
          </a:xfrm>
          <a:prstGeom prst="straightConnector1">
            <a:avLst/>
          </a:prstGeom>
          <a:noFill/>
          <a:ln w="15875" cap="flat" cmpd="sng">
            <a:solidFill>
              <a:srgbClr val="7EA8D9">
                <a:alpha val="34117"/>
              </a:srgbClr>
            </a:solidFill>
            <a:prstDash val="solid"/>
            <a:miter lim="800000"/>
            <a:headEnd type="none" w="sm" len="sm"/>
            <a:tailEnd type="none" w="sm" len="sm"/>
          </a:ln>
        </p:spPr>
      </p:cxnSp>
      <p:sp>
        <p:nvSpPr>
          <p:cNvPr id="6" name="Google Shape;91;g2581c7e2ffb_0_6">
            <a:extLst>
              <a:ext uri="{FF2B5EF4-FFF2-40B4-BE49-F238E27FC236}">
                <a16:creationId xmlns:a16="http://schemas.microsoft.com/office/drawing/2014/main" id="{0795E2B0-1CB2-BFDE-BEBC-1E6FE04FF450}"/>
              </a:ext>
            </a:extLst>
          </p:cNvPr>
          <p:cNvSpPr txBox="1"/>
          <p:nvPr/>
        </p:nvSpPr>
        <p:spPr>
          <a:xfrm>
            <a:off x="289249" y="1223863"/>
            <a:ext cx="11588619" cy="461624"/>
          </a:xfrm>
          <a:prstGeom prst="rect">
            <a:avLst/>
          </a:prstGeom>
          <a:noFill/>
          <a:ln>
            <a:noFill/>
          </a:ln>
        </p:spPr>
        <p:txBody>
          <a:bodyPr spcFirstLastPara="1" wrap="square" lIns="91425" tIns="45700" rIns="91425" bIns="45700" anchor="t" anchorCtr="0">
            <a:spAutoFit/>
          </a:bodyPr>
          <a:lstStyle/>
          <a:p>
            <a:pPr marL="285750" marR="0" lvl="0" indent="-285750" algn="just" defTabSz="914400" rtl="0" eaLnBrk="1" fontAlgn="auto" latinLnBrk="0" hangingPunct="1">
              <a:lnSpc>
                <a:spcPct val="100000"/>
              </a:lnSpc>
              <a:spcBef>
                <a:spcPts val="0"/>
              </a:spcBef>
              <a:spcAft>
                <a:spcPts val="0"/>
              </a:spcAft>
              <a:buClr>
                <a:srgbClr val="7EA8D9"/>
              </a:buClr>
              <a:buSzPts val="1800"/>
              <a:buFont typeface="Wingdings" panose="05000000000000000000" pitchFamily="2" charset="2"/>
              <a:buChar char="§"/>
              <a:tabLst/>
              <a:defRPr/>
            </a:pPr>
            <a:r>
              <a:rPr kumimoji="0" lang="fr-FR"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Diverses sources d’informations référentes en matière d’arrêt du réseau cuivre</a:t>
            </a:r>
            <a:endPar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8" name="Google Shape;89;g2581c7e2ffb_0_6">
            <a:extLst>
              <a:ext uri="{FF2B5EF4-FFF2-40B4-BE49-F238E27FC236}">
                <a16:creationId xmlns:a16="http://schemas.microsoft.com/office/drawing/2014/main" id="{0BDD8907-9CEA-044E-F50A-317785F16BF6}"/>
              </a:ext>
            </a:extLst>
          </p:cNvPr>
          <p:cNvSpPr txBox="1"/>
          <p:nvPr/>
        </p:nvSpPr>
        <p:spPr>
          <a:xfrm>
            <a:off x="429957" y="458054"/>
            <a:ext cx="804605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1" i="0" u="none" strike="noStrike" kern="0" cap="none" spc="0" normalizeH="0" baseline="0" noProof="0" dirty="0">
                <a:ln>
                  <a:noFill/>
                </a:ln>
                <a:solidFill>
                  <a:srgbClr val="0070C0"/>
                </a:solidFill>
                <a:effectLst/>
                <a:uLnTx/>
                <a:uFillTx/>
                <a:latin typeface="Montserrat"/>
                <a:ea typeface="Montserrat"/>
                <a:cs typeface="Montserrat"/>
                <a:sym typeface="Montserrat"/>
              </a:rPr>
              <a:t>Une bibliographie adaptée à vos besoins … </a:t>
            </a:r>
          </a:p>
        </p:txBody>
      </p:sp>
      <p:cxnSp>
        <p:nvCxnSpPr>
          <p:cNvPr id="2" name="Google Shape;117;p4">
            <a:extLst>
              <a:ext uri="{FF2B5EF4-FFF2-40B4-BE49-F238E27FC236}">
                <a16:creationId xmlns:a16="http://schemas.microsoft.com/office/drawing/2014/main" id="{521FEFF7-B742-80EE-C07D-A6F62D720D43}"/>
              </a:ext>
            </a:extLst>
          </p:cNvPr>
          <p:cNvCxnSpPr/>
          <p:nvPr/>
        </p:nvCxnSpPr>
        <p:spPr>
          <a:xfrm rot="10800000">
            <a:off x="1989542" y="10685591"/>
            <a:ext cx="8134259" cy="0"/>
          </a:xfrm>
          <a:prstGeom prst="straightConnector1">
            <a:avLst/>
          </a:prstGeom>
          <a:noFill/>
          <a:ln w="9525" cap="flat" cmpd="sng">
            <a:solidFill>
              <a:srgbClr val="0078CE"/>
            </a:solidFill>
            <a:prstDash val="solid"/>
            <a:miter lim="800000"/>
            <a:headEnd type="none" w="sm" len="sm"/>
            <a:tailEnd type="none" w="sm" len="sm"/>
          </a:ln>
        </p:spPr>
      </p:cxnSp>
      <p:cxnSp>
        <p:nvCxnSpPr>
          <p:cNvPr id="9" name="Google Shape;114;p1">
            <a:extLst>
              <a:ext uri="{FF2B5EF4-FFF2-40B4-BE49-F238E27FC236}">
                <a16:creationId xmlns:a16="http://schemas.microsoft.com/office/drawing/2014/main" id="{D3C33625-DF3D-202B-6FC1-AE016F1D04CF}"/>
              </a:ext>
            </a:extLst>
          </p:cNvPr>
          <p:cNvCxnSpPr/>
          <p:nvPr/>
        </p:nvCxnSpPr>
        <p:spPr>
          <a:xfrm>
            <a:off x="9288978" y="7788092"/>
            <a:ext cx="3196780" cy="0"/>
          </a:xfrm>
          <a:prstGeom prst="straightConnector1">
            <a:avLst/>
          </a:prstGeom>
          <a:noFill/>
          <a:ln w="15875" cap="flat" cmpd="sng">
            <a:solidFill>
              <a:srgbClr val="7EA8D9">
                <a:alpha val="34117"/>
              </a:srgbClr>
            </a:solidFill>
            <a:prstDash val="solid"/>
            <a:miter lim="800000"/>
            <a:headEnd type="none" w="sm" len="sm"/>
            <a:tailEnd type="none" w="sm" len="sm"/>
          </a:ln>
        </p:spPr>
      </p:cxnSp>
      <p:cxnSp>
        <p:nvCxnSpPr>
          <p:cNvPr id="28" name="Google Shape;115;p1">
            <a:extLst>
              <a:ext uri="{FF2B5EF4-FFF2-40B4-BE49-F238E27FC236}">
                <a16:creationId xmlns:a16="http://schemas.microsoft.com/office/drawing/2014/main" id="{9AB7B260-2BA1-1CA3-709E-EB87D10CA4F6}"/>
              </a:ext>
            </a:extLst>
          </p:cNvPr>
          <p:cNvCxnSpPr/>
          <p:nvPr/>
        </p:nvCxnSpPr>
        <p:spPr>
          <a:xfrm>
            <a:off x="8671970" y="7626314"/>
            <a:ext cx="2198465" cy="0"/>
          </a:xfrm>
          <a:prstGeom prst="straightConnector1">
            <a:avLst/>
          </a:prstGeom>
          <a:noFill/>
          <a:ln w="15875" cap="flat" cmpd="sng">
            <a:solidFill>
              <a:srgbClr val="7EA8D9">
                <a:alpha val="34117"/>
              </a:srgbClr>
            </a:solidFill>
            <a:prstDash val="solid"/>
            <a:miter lim="800000"/>
            <a:headEnd type="none" w="sm" len="sm"/>
            <a:tailEnd type="none" w="sm" len="sm"/>
          </a:ln>
        </p:spPr>
      </p:cxnSp>
      <p:cxnSp>
        <p:nvCxnSpPr>
          <p:cNvPr id="29" name="Google Shape;114;p1">
            <a:extLst>
              <a:ext uri="{FF2B5EF4-FFF2-40B4-BE49-F238E27FC236}">
                <a16:creationId xmlns:a16="http://schemas.microsoft.com/office/drawing/2014/main" id="{3F163BA3-67D3-FB1E-0B10-3DA9492A9AA4}"/>
              </a:ext>
            </a:extLst>
          </p:cNvPr>
          <p:cNvCxnSpPr/>
          <p:nvPr/>
        </p:nvCxnSpPr>
        <p:spPr>
          <a:xfrm>
            <a:off x="-105469" y="7788092"/>
            <a:ext cx="3196780" cy="0"/>
          </a:xfrm>
          <a:prstGeom prst="straightConnector1">
            <a:avLst/>
          </a:prstGeom>
          <a:noFill/>
          <a:ln w="15875" cap="flat" cmpd="sng">
            <a:solidFill>
              <a:srgbClr val="7EA8D9">
                <a:alpha val="34117"/>
              </a:srgbClr>
            </a:solidFill>
            <a:prstDash val="solid"/>
            <a:miter lim="800000"/>
            <a:headEnd type="none" w="sm" len="sm"/>
            <a:tailEnd type="none" w="sm" len="sm"/>
          </a:ln>
        </p:spPr>
      </p:cxnSp>
      <p:pic>
        <p:nvPicPr>
          <p:cNvPr id="10" name="Picture 2">
            <a:extLst>
              <a:ext uri="{FF2B5EF4-FFF2-40B4-BE49-F238E27FC236}">
                <a16:creationId xmlns:a16="http://schemas.microsoft.com/office/drawing/2014/main" id="{3DC69703-5A15-6076-FB16-FB880AECA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610" y="351443"/>
            <a:ext cx="3109932" cy="78380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F65A9331-C1F1-37EB-434F-678166B4F13F}"/>
              </a:ext>
            </a:extLst>
          </p:cNvPr>
          <p:cNvPicPr>
            <a:picLocks noChangeAspect="1"/>
          </p:cNvPicPr>
          <p:nvPr/>
        </p:nvPicPr>
        <p:blipFill>
          <a:blip r:embed="rId4"/>
          <a:srcRect l="4468" t="4831" r="2863" b="691"/>
          <a:stretch/>
        </p:blipFill>
        <p:spPr>
          <a:xfrm>
            <a:off x="10061361" y="4277032"/>
            <a:ext cx="1726323" cy="2426551"/>
          </a:xfrm>
          <a:prstGeom prst="rect">
            <a:avLst/>
          </a:prstGeom>
          <a:ln>
            <a:solidFill>
              <a:schemeClr val="accent1"/>
            </a:solidFill>
          </a:ln>
        </p:spPr>
      </p:pic>
      <p:pic>
        <p:nvPicPr>
          <p:cNvPr id="11" name="Image 10">
            <a:extLst>
              <a:ext uri="{FF2B5EF4-FFF2-40B4-BE49-F238E27FC236}">
                <a16:creationId xmlns:a16="http://schemas.microsoft.com/office/drawing/2014/main" id="{E893A2F8-4230-FD63-BB7C-266EAB520C88}"/>
              </a:ext>
            </a:extLst>
          </p:cNvPr>
          <p:cNvPicPr>
            <a:picLocks noChangeAspect="1"/>
          </p:cNvPicPr>
          <p:nvPr/>
        </p:nvPicPr>
        <p:blipFill>
          <a:blip r:embed="rId5"/>
          <a:stretch>
            <a:fillRect/>
          </a:stretch>
        </p:blipFill>
        <p:spPr>
          <a:xfrm>
            <a:off x="10046601" y="1728891"/>
            <a:ext cx="1726323" cy="2433832"/>
          </a:xfrm>
          <a:prstGeom prst="rect">
            <a:avLst/>
          </a:prstGeom>
          <a:ln>
            <a:solidFill>
              <a:srgbClr val="0070C0"/>
            </a:solidFill>
          </a:ln>
        </p:spPr>
      </p:pic>
      <p:sp>
        <p:nvSpPr>
          <p:cNvPr id="12" name="ZoneTexte 11">
            <a:extLst>
              <a:ext uri="{FF2B5EF4-FFF2-40B4-BE49-F238E27FC236}">
                <a16:creationId xmlns:a16="http://schemas.microsoft.com/office/drawing/2014/main" id="{3157A663-5084-4442-D67E-4C22D8FF4145}"/>
              </a:ext>
            </a:extLst>
          </p:cNvPr>
          <p:cNvSpPr txBox="1"/>
          <p:nvPr/>
        </p:nvSpPr>
        <p:spPr>
          <a:xfrm>
            <a:off x="3474196" y="3994543"/>
            <a:ext cx="6131713"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4369"/>
              </a:solidFill>
              <a:effectLst/>
              <a:uLnTx/>
              <a:uFillTx/>
              <a:latin typeface="Avenir Next LT Pro"/>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sng" strike="noStrike" kern="1200" cap="none" spc="0" normalizeH="0" baseline="0" noProof="0" dirty="0">
              <a:ln>
                <a:noFill/>
              </a:ln>
              <a:solidFill>
                <a:srgbClr val="444444"/>
              </a:solidFill>
              <a:effectLst/>
              <a:uLnTx/>
              <a:uFillTx/>
              <a:latin typeface="Aptos" panose="020B0004020202020204" pitchFamily="34" charset="0"/>
              <a:ea typeface="Aptos" panose="020B0004020202020204" pitchFamily="34" charset="0"/>
              <a:cs typeface="Aptos" panose="020B00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4369"/>
                </a:solidFill>
                <a:effectLst/>
                <a:uLnTx/>
                <a:uFillTx/>
                <a:latin typeface="Avenir Next LT Pro"/>
                <a:ea typeface="+mn-ea"/>
                <a:cs typeface="Arial"/>
                <a:sym typeface="Arial"/>
                <a:hlinkClick r:id="rId6"/>
              </a:rPr>
              <a:t>https://www.arcep.fr/uploads/tx_gspublication/guide-pratique-telecom-tpe-pme_juin2019.pdf?v=1730978284</a:t>
            </a:r>
            <a:endParaRPr kumimoji="0" lang="fr-FR" sz="1600" b="0" i="0" u="none" strike="noStrike" kern="1200" cap="none" spc="0" normalizeH="0" baseline="0" noProof="0" dirty="0">
              <a:ln>
                <a:noFill/>
              </a:ln>
              <a:solidFill>
                <a:srgbClr val="004369"/>
              </a:solidFill>
              <a:effectLst/>
              <a:uLnTx/>
              <a:uFillTx/>
              <a:latin typeface="Avenir Next LT Pro"/>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4369"/>
              </a:solidFill>
              <a:effectLst/>
              <a:uLnTx/>
              <a:uFillTx/>
              <a:latin typeface="Aptos" panose="020B0004020202020204" pitchFamily="34" charset="0"/>
              <a:ea typeface="Aptos" panose="020B0004020202020204" pitchFamily="34" charset="0"/>
              <a:cs typeface="Aptos" panose="020B00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004369"/>
              </a:solidFill>
              <a:effectLst/>
              <a:uLnTx/>
              <a:uFillTx/>
              <a:latin typeface="Aptos" panose="020B0004020202020204" pitchFamily="34" charset="0"/>
              <a:ea typeface="Aptos" panose="020B0004020202020204" pitchFamily="34" charset="0"/>
              <a:cs typeface="Aptos" panose="020B0004020202020204" pitchFamily="34"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4369"/>
                </a:solidFill>
                <a:effectLst/>
                <a:uLnTx/>
                <a:uFillTx/>
                <a:latin typeface="Aptos" panose="020B0004020202020204" pitchFamily="34" charset="0"/>
                <a:ea typeface="Aptos" panose="020B0004020202020204" pitchFamily="34" charset="0"/>
                <a:cs typeface="Aptos" panose="020B0004020202020204" pitchFamily="34" charset="0"/>
                <a:sym typeface="Arial"/>
                <a:hlinkClick r:id="rId7"/>
              </a:rPr>
              <a:t>https://www.cercle-credo.com/guide-technique-la-fermeture-du-reseau-cuivre-dans-le-parc-immobilier-existant/</a:t>
            </a:r>
            <a:endParaRPr kumimoji="0" lang="fr-FR" sz="1600" b="0" i="0" u="none" strike="noStrike" kern="1200" cap="none" spc="0" normalizeH="0" baseline="0" noProof="0" dirty="0">
              <a:ln>
                <a:noFill/>
              </a:ln>
              <a:solidFill>
                <a:srgbClr val="004369"/>
              </a:solidFill>
              <a:effectLst/>
              <a:uLnTx/>
              <a:uFillTx/>
              <a:latin typeface="Avenir Next LT Pro"/>
              <a:ea typeface="+mn-ea"/>
              <a:cs typeface="Arial"/>
              <a:sym typeface="Arial"/>
            </a:endParaRPr>
          </a:p>
        </p:txBody>
      </p:sp>
      <p:pic>
        <p:nvPicPr>
          <p:cNvPr id="13" name="Image 12">
            <a:extLst>
              <a:ext uri="{FF2B5EF4-FFF2-40B4-BE49-F238E27FC236}">
                <a16:creationId xmlns:a16="http://schemas.microsoft.com/office/drawing/2014/main" id="{BCBB2BA7-1E6A-D433-6716-C87C755767D4}"/>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982407" y="4213254"/>
            <a:ext cx="1918894" cy="1008967"/>
          </a:xfrm>
          <a:prstGeom prst="rect">
            <a:avLst/>
          </a:prstGeom>
        </p:spPr>
      </p:pic>
      <p:pic>
        <p:nvPicPr>
          <p:cNvPr id="14" name="Picture 2">
            <a:extLst>
              <a:ext uri="{FF2B5EF4-FFF2-40B4-BE49-F238E27FC236}">
                <a16:creationId xmlns:a16="http://schemas.microsoft.com/office/drawing/2014/main" id="{05698A48-4EBB-93C1-8FAA-F88D4CADB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159" y="5543042"/>
            <a:ext cx="1691142" cy="42622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e 14">
            <a:extLst>
              <a:ext uri="{FF2B5EF4-FFF2-40B4-BE49-F238E27FC236}">
                <a16:creationId xmlns:a16="http://schemas.microsoft.com/office/drawing/2014/main" id="{B8B3BD90-600A-B0A6-24D9-01F4AF5825F5}"/>
              </a:ext>
            </a:extLst>
          </p:cNvPr>
          <p:cNvGrpSpPr/>
          <p:nvPr/>
        </p:nvGrpSpPr>
        <p:grpSpPr>
          <a:xfrm>
            <a:off x="1251904" y="2214963"/>
            <a:ext cx="8059246" cy="1604820"/>
            <a:chOff x="720960" y="1369390"/>
            <a:chExt cx="8059246" cy="1604820"/>
          </a:xfrm>
        </p:grpSpPr>
        <p:sp>
          <p:nvSpPr>
            <p:cNvPr id="16" name="ZoneTexte 15">
              <a:extLst>
                <a:ext uri="{FF2B5EF4-FFF2-40B4-BE49-F238E27FC236}">
                  <a16:creationId xmlns:a16="http://schemas.microsoft.com/office/drawing/2014/main" id="{4A402489-E3FB-5636-7BB7-39AB343D4872}"/>
                </a:ext>
              </a:extLst>
            </p:cNvPr>
            <p:cNvSpPr txBox="1"/>
            <p:nvPr/>
          </p:nvSpPr>
          <p:spPr>
            <a:xfrm>
              <a:off x="4049345" y="1369390"/>
              <a:ext cx="473086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dirty="0">
                  <a:ln>
                    <a:noFill/>
                  </a:ln>
                  <a:solidFill>
                    <a:srgbClr val="000000"/>
                  </a:solidFill>
                  <a:effectLst/>
                  <a:uLnTx/>
                  <a:uFillTx/>
                  <a:latin typeface="Arial"/>
                  <a:cs typeface="Arial"/>
                  <a:sym typeface="Arial"/>
                </a:rPr>
                <a:t>GUIDE PRATIQUE POUR LES PARTICULIERS https://www.entreprises.gouv.fr/files/files/actu-2020/reseau_cuivre-particuliers_web.pdf</a:t>
              </a:r>
            </a:p>
          </p:txBody>
        </p:sp>
        <p:sp>
          <p:nvSpPr>
            <p:cNvPr id="17" name="ZoneTexte 16">
              <a:extLst>
                <a:ext uri="{FF2B5EF4-FFF2-40B4-BE49-F238E27FC236}">
                  <a16:creationId xmlns:a16="http://schemas.microsoft.com/office/drawing/2014/main" id="{6F8E322B-C1C0-D08C-33D5-784E4AF72448}"/>
                </a:ext>
              </a:extLst>
            </p:cNvPr>
            <p:cNvSpPr txBox="1"/>
            <p:nvPr/>
          </p:nvSpPr>
          <p:spPr>
            <a:xfrm>
              <a:off x="4062748" y="2143213"/>
              <a:ext cx="457642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0" i="0" u="none" strike="noStrike" kern="0" cap="none" spc="0" normalizeH="0" baseline="0" noProof="0" dirty="0">
                  <a:ln>
                    <a:noFill/>
                  </a:ln>
                  <a:solidFill>
                    <a:srgbClr val="000000"/>
                  </a:solidFill>
                  <a:effectLst/>
                  <a:uLnTx/>
                  <a:uFillTx/>
                  <a:latin typeface="Arial"/>
                  <a:cs typeface="Arial"/>
                  <a:sym typeface="Arial"/>
                </a:rPr>
                <a:t>GUIDE PRATIQUE POUR LES ENTREPRISES https://www.entreprises.gouv.fr/files/files/actu-2020/reseau_cuivre-entreprises-web.pdf</a:t>
              </a:r>
            </a:p>
          </p:txBody>
        </p:sp>
        <p:grpSp>
          <p:nvGrpSpPr>
            <p:cNvPr id="18" name="Groupe 17">
              <a:extLst>
                <a:ext uri="{FF2B5EF4-FFF2-40B4-BE49-F238E27FC236}">
                  <a16:creationId xmlns:a16="http://schemas.microsoft.com/office/drawing/2014/main" id="{6CDEBEF2-55D0-6885-D777-A9FB80C7F7B3}"/>
                </a:ext>
              </a:extLst>
            </p:cNvPr>
            <p:cNvGrpSpPr/>
            <p:nvPr/>
          </p:nvGrpSpPr>
          <p:grpSpPr>
            <a:xfrm>
              <a:off x="720960" y="1523358"/>
              <a:ext cx="3117703" cy="985420"/>
              <a:chOff x="720960" y="1523358"/>
              <a:chExt cx="3117703" cy="985420"/>
            </a:xfrm>
          </p:grpSpPr>
          <p:pic>
            <p:nvPicPr>
              <p:cNvPr id="19" name="Image 18">
                <a:extLst>
                  <a:ext uri="{FF2B5EF4-FFF2-40B4-BE49-F238E27FC236}">
                    <a16:creationId xmlns:a16="http://schemas.microsoft.com/office/drawing/2014/main" id="{56269BC3-D076-CA80-0BDF-18C9E4E17257}"/>
                  </a:ext>
                </a:extLst>
              </p:cNvPr>
              <p:cNvPicPr>
                <a:picLocks noChangeAspect="1"/>
              </p:cNvPicPr>
              <p:nvPr/>
            </p:nvPicPr>
            <p:blipFill>
              <a:blip r:embed="rId9"/>
              <a:stretch>
                <a:fillRect/>
              </a:stretch>
            </p:blipFill>
            <p:spPr>
              <a:xfrm>
                <a:off x="2469279" y="1523358"/>
                <a:ext cx="1369384" cy="785382"/>
              </a:xfrm>
              <a:prstGeom prst="rect">
                <a:avLst/>
              </a:prstGeom>
            </p:spPr>
          </p:pic>
          <p:pic>
            <p:nvPicPr>
              <p:cNvPr id="20" name="Image 19">
                <a:extLst>
                  <a:ext uri="{FF2B5EF4-FFF2-40B4-BE49-F238E27FC236}">
                    <a16:creationId xmlns:a16="http://schemas.microsoft.com/office/drawing/2014/main" id="{9A4B3FFC-75EB-AEAB-CF04-976E6768C8D1}"/>
                  </a:ext>
                </a:extLst>
              </p:cNvPr>
              <p:cNvPicPr>
                <a:picLocks noChangeAspect="1"/>
              </p:cNvPicPr>
              <p:nvPr/>
            </p:nvPicPr>
            <p:blipFill>
              <a:blip r:embed="rId10"/>
              <a:stretch>
                <a:fillRect/>
              </a:stretch>
            </p:blipFill>
            <p:spPr>
              <a:xfrm>
                <a:off x="720960" y="1543389"/>
                <a:ext cx="1691142" cy="965389"/>
              </a:xfrm>
              <a:prstGeom prst="rect">
                <a:avLst/>
              </a:prstGeom>
            </p:spPr>
          </p:pic>
        </p:grpSp>
      </p:grpSp>
    </p:spTree>
    <p:extLst>
      <p:ext uri="{BB962C8B-B14F-4D97-AF65-F5344CB8AC3E}">
        <p14:creationId xmlns:p14="http://schemas.microsoft.com/office/powerpoint/2010/main" val="51720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0247D7AF-6405-1773-E0BE-E526DA602F8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1EE9B38-BA73-3F32-D34D-F60CA7ABBB12}"/>
              </a:ext>
            </a:extLst>
          </p:cNvPr>
          <p:cNvSpPr/>
          <p:nvPr/>
        </p:nvSpPr>
        <p:spPr>
          <a:xfrm>
            <a:off x="68826" y="5751871"/>
            <a:ext cx="2340077" cy="1054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1200" b="0" i="0" u="none" strike="noStrike" kern="0" cap="none" spc="0" normalizeH="0" baseline="0" noProof="0" dirty="0" err="1">
              <a:ln>
                <a:noFill/>
              </a:ln>
              <a:solidFill>
                <a:srgbClr val="FFFFFF"/>
              </a:solidFill>
              <a:effectLst/>
              <a:uLnTx/>
              <a:uFillTx/>
              <a:latin typeface="Arial"/>
              <a:ea typeface="+mn-ea"/>
              <a:cs typeface="+mn-cs"/>
              <a:sym typeface="Arial"/>
            </a:endParaRPr>
          </a:p>
        </p:txBody>
      </p:sp>
      <p:cxnSp>
        <p:nvCxnSpPr>
          <p:cNvPr id="4" name="Google Shape;114;p1">
            <a:extLst>
              <a:ext uri="{FF2B5EF4-FFF2-40B4-BE49-F238E27FC236}">
                <a16:creationId xmlns:a16="http://schemas.microsoft.com/office/drawing/2014/main" id="{981A24A0-988C-782F-E227-8E8450E1CB18}"/>
              </a:ext>
            </a:extLst>
          </p:cNvPr>
          <p:cNvCxnSpPr/>
          <p:nvPr/>
        </p:nvCxnSpPr>
        <p:spPr>
          <a:xfrm>
            <a:off x="9328306" y="3294741"/>
            <a:ext cx="3196780" cy="0"/>
          </a:xfrm>
          <a:prstGeom prst="straightConnector1">
            <a:avLst/>
          </a:prstGeom>
          <a:noFill/>
          <a:ln w="15875" cap="flat" cmpd="sng">
            <a:solidFill>
              <a:srgbClr val="7EA8D9">
                <a:alpha val="34117"/>
              </a:srgbClr>
            </a:solidFill>
            <a:prstDash val="solid"/>
            <a:miter lim="800000"/>
            <a:headEnd type="none" w="sm" len="sm"/>
            <a:tailEnd type="none" w="sm" len="sm"/>
          </a:ln>
        </p:spPr>
      </p:cxnSp>
      <p:cxnSp>
        <p:nvCxnSpPr>
          <p:cNvPr id="5" name="Google Shape;115;p1">
            <a:extLst>
              <a:ext uri="{FF2B5EF4-FFF2-40B4-BE49-F238E27FC236}">
                <a16:creationId xmlns:a16="http://schemas.microsoft.com/office/drawing/2014/main" id="{9D87984F-DF62-9E6B-6DAD-DECBF796E063}"/>
              </a:ext>
            </a:extLst>
          </p:cNvPr>
          <p:cNvCxnSpPr/>
          <p:nvPr/>
        </p:nvCxnSpPr>
        <p:spPr>
          <a:xfrm>
            <a:off x="8711298" y="3132963"/>
            <a:ext cx="2198465" cy="0"/>
          </a:xfrm>
          <a:prstGeom prst="straightConnector1">
            <a:avLst/>
          </a:prstGeom>
          <a:noFill/>
          <a:ln w="15875" cap="flat" cmpd="sng">
            <a:solidFill>
              <a:srgbClr val="7EA8D9">
                <a:alpha val="34117"/>
              </a:srgbClr>
            </a:solidFill>
            <a:prstDash val="solid"/>
            <a:miter lim="800000"/>
            <a:headEnd type="none" w="sm" len="sm"/>
            <a:tailEnd type="none" w="sm" len="sm"/>
          </a:ln>
        </p:spPr>
      </p:cxnSp>
      <p:sp>
        <p:nvSpPr>
          <p:cNvPr id="6" name="Google Shape;91;g2581c7e2ffb_0_6">
            <a:extLst>
              <a:ext uri="{FF2B5EF4-FFF2-40B4-BE49-F238E27FC236}">
                <a16:creationId xmlns:a16="http://schemas.microsoft.com/office/drawing/2014/main" id="{FFBAAED6-D7CF-6814-E3CA-9BD30A723EA4}"/>
              </a:ext>
            </a:extLst>
          </p:cNvPr>
          <p:cNvSpPr txBox="1"/>
          <p:nvPr/>
        </p:nvSpPr>
        <p:spPr>
          <a:xfrm>
            <a:off x="289249" y="1223863"/>
            <a:ext cx="11588619" cy="461624"/>
          </a:xfrm>
          <a:prstGeom prst="rect">
            <a:avLst/>
          </a:prstGeom>
          <a:noFill/>
          <a:ln>
            <a:noFill/>
          </a:ln>
        </p:spPr>
        <p:txBody>
          <a:bodyPr spcFirstLastPara="1" wrap="square" lIns="91425" tIns="45700" rIns="91425" bIns="45700" anchor="t" anchorCtr="0">
            <a:spAutoFit/>
          </a:bodyPr>
          <a:lstStyle/>
          <a:p>
            <a:pPr marL="285750" marR="0" lvl="0" indent="-285750" algn="just" defTabSz="914400" rtl="0" eaLnBrk="1" fontAlgn="auto" latinLnBrk="0" hangingPunct="1">
              <a:lnSpc>
                <a:spcPct val="100000"/>
              </a:lnSpc>
              <a:spcBef>
                <a:spcPts val="0"/>
              </a:spcBef>
              <a:spcAft>
                <a:spcPts val="0"/>
              </a:spcAft>
              <a:buClr>
                <a:srgbClr val="7EA8D9"/>
              </a:buClr>
              <a:buSzPts val="1800"/>
              <a:buFont typeface="Wingdings" panose="05000000000000000000" pitchFamily="2" charset="2"/>
              <a:buChar char="§"/>
              <a:tabLst/>
              <a:defRPr/>
            </a:pPr>
            <a:r>
              <a:rPr kumimoji="0" lang="fr-FR"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Diverses sources d’informations référentes en matière d’arrêt du réseau cuivre</a:t>
            </a:r>
            <a:endParaRPr kumimoji="0" lang="fr-FR"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8" name="Google Shape;89;g2581c7e2ffb_0_6">
            <a:extLst>
              <a:ext uri="{FF2B5EF4-FFF2-40B4-BE49-F238E27FC236}">
                <a16:creationId xmlns:a16="http://schemas.microsoft.com/office/drawing/2014/main" id="{41111F1B-E0C9-CD8C-545A-3A92A42C168B}"/>
              </a:ext>
            </a:extLst>
          </p:cNvPr>
          <p:cNvSpPr txBox="1"/>
          <p:nvPr/>
        </p:nvSpPr>
        <p:spPr>
          <a:xfrm>
            <a:off x="429957" y="458054"/>
            <a:ext cx="8046059"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1" i="0" u="none" strike="noStrike" kern="0" cap="none" spc="0" normalizeH="0" baseline="0" noProof="0" dirty="0">
                <a:ln>
                  <a:noFill/>
                </a:ln>
                <a:solidFill>
                  <a:srgbClr val="0070C0"/>
                </a:solidFill>
                <a:effectLst/>
                <a:uLnTx/>
                <a:uFillTx/>
                <a:latin typeface="Montserrat"/>
                <a:ea typeface="Montserrat"/>
                <a:cs typeface="Montserrat"/>
                <a:sym typeface="Montserrat"/>
              </a:rPr>
              <a:t>Une bibliographie adaptée à vos besoins … </a:t>
            </a:r>
          </a:p>
        </p:txBody>
      </p:sp>
      <p:cxnSp>
        <p:nvCxnSpPr>
          <p:cNvPr id="2" name="Google Shape;117;p4">
            <a:extLst>
              <a:ext uri="{FF2B5EF4-FFF2-40B4-BE49-F238E27FC236}">
                <a16:creationId xmlns:a16="http://schemas.microsoft.com/office/drawing/2014/main" id="{B3C149FE-AB31-6660-7275-F8BBF543C88F}"/>
              </a:ext>
            </a:extLst>
          </p:cNvPr>
          <p:cNvCxnSpPr/>
          <p:nvPr/>
        </p:nvCxnSpPr>
        <p:spPr>
          <a:xfrm rot="10800000">
            <a:off x="1989542" y="10685591"/>
            <a:ext cx="8134259" cy="0"/>
          </a:xfrm>
          <a:prstGeom prst="straightConnector1">
            <a:avLst/>
          </a:prstGeom>
          <a:noFill/>
          <a:ln w="9525" cap="flat" cmpd="sng">
            <a:solidFill>
              <a:srgbClr val="0078CE"/>
            </a:solidFill>
            <a:prstDash val="solid"/>
            <a:miter lim="800000"/>
            <a:headEnd type="none" w="sm" len="sm"/>
            <a:tailEnd type="none" w="sm" len="sm"/>
          </a:ln>
        </p:spPr>
      </p:cxnSp>
      <p:cxnSp>
        <p:nvCxnSpPr>
          <p:cNvPr id="9" name="Google Shape;114;p1">
            <a:extLst>
              <a:ext uri="{FF2B5EF4-FFF2-40B4-BE49-F238E27FC236}">
                <a16:creationId xmlns:a16="http://schemas.microsoft.com/office/drawing/2014/main" id="{7B393650-9003-CBDD-1E54-E93D8AB1B0EA}"/>
              </a:ext>
            </a:extLst>
          </p:cNvPr>
          <p:cNvCxnSpPr/>
          <p:nvPr/>
        </p:nvCxnSpPr>
        <p:spPr>
          <a:xfrm>
            <a:off x="9288978" y="7788092"/>
            <a:ext cx="3196780" cy="0"/>
          </a:xfrm>
          <a:prstGeom prst="straightConnector1">
            <a:avLst/>
          </a:prstGeom>
          <a:noFill/>
          <a:ln w="15875" cap="flat" cmpd="sng">
            <a:solidFill>
              <a:srgbClr val="7EA8D9">
                <a:alpha val="34117"/>
              </a:srgbClr>
            </a:solidFill>
            <a:prstDash val="solid"/>
            <a:miter lim="800000"/>
            <a:headEnd type="none" w="sm" len="sm"/>
            <a:tailEnd type="none" w="sm" len="sm"/>
          </a:ln>
        </p:spPr>
      </p:cxnSp>
      <p:cxnSp>
        <p:nvCxnSpPr>
          <p:cNvPr id="28" name="Google Shape;115;p1">
            <a:extLst>
              <a:ext uri="{FF2B5EF4-FFF2-40B4-BE49-F238E27FC236}">
                <a16:creationId xmlns:a16="http://schemas.microsoft.com/office/drawing/2014/main" id="{61F0AA95-1B28-0CAC-6478-2395163DE264}"/>
              </a:ext>
            </a:extLst>
          </p:cNvPr>
          <p:cNvCxnSpPr/>
          <p:nvPr/>
        </p:nvCxnSpPr>
        <p:spPr>
          <a:xfrm>
            <a:off x="8671970" y="7626314"/>
            <a:ext cx="2198465" cy="0"/>
          </a:xfrm>
          <a:prstGeom prst="straightConnector1">
            <a:avLst/>
          </a:prstGeom>
          <a:noFill/>
          <a:ln w="15875" cap="flat" cmpd="sng">
            <a:solidFill>
              <a:srgbClr val="7EA8D9">
                <a:alpha val="34117"/>
              </a:srgbClr>
            </a:solidFill>
            <a:prstDash val="solid"/>
            <a:miter lim="800000"/>
            <a:headEnd type="none" w="sm" len="sm"/>
            <a:tailEnd type="none" w="sm" len="sm"/>
          </a:ln>
        </p:spPr>
      </p:cxnSp>
      <p:cxnSp>
        <p:nvCxnSpPr>
          <p:cNvPr id="29" name="Google Shape;114;p1">
            <a:extLst>
              <a:ext uri="{FF2B5EF4-FFF2-40B4-BE49-F238E27FC236}">
                <a16:creationId xmlns:a16="http://schemas.microsoft.com/office/drawing/2014/main" id="{4321523E-9DAC-8D1A-2634-8D8DF4B56CAB}"/>
              </a:ext>
            </a:extLst>
          </p:cNvPr>
          <p:cNvCxnSpPr/>
          <p:nvPr/>
        </p:nvCxnSpPr>
        <p:spPr>
          <a:xfrm>
            <a:off x="-105469" y="7788092"/>
            <a:ext cx="3196780" cy="0"/>
          </a:xfrm>
          <a:prstGeom prst="straightConnector1">
            <a:avLst/>
          </a:prstGeom>
          <a:noFill/>
          <a:ln w="15875" cap="flat" cmpd="sng">
            <a:solidFill>
              <a:srgbClr val="7EA8D9">
                <a:alpha val="34117"/>
              </a:srgbClr>
            </a:solidFill>
            <a:prstDash val="solid"/>
            <a:miter lim="800000"/>
            <a:headEnd type="none" w="sm" len="sm"/>
            <a:tailEnd type="none" w="sm" len="sm"/>
          </a:ln>
        </p:spPr>
      </p:cxnSp>
      <p:pic>
        <p:nvPicPr>
          <p:cNvPr id="10" name="Picture 2">
            <a:extLst>
              <a:ext uri="{FF2B5EF4-FFF2-40B4-BE49-F238E27FC236}">
                <a16:creationId xmlns:a16="http://schemas.microsoft.com/office/drawing/2014/main" id="{53B2105F-000F-87B5-6E46-73F40CBF2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610" y="351443"/>
            <a:ext cx="3109932" cy="783804"/>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a:extLst>
              <a:ext uri="{FF2B5EF4-FFF2-40B4-BE49-F238E27FC236}">
                <a16:creationId xmlns:a16="http://schemas.microsoft.com/office/drawing/2014/main" id="{2CBD445D-4B75-C48B-4463-6C2D43018ACE}"/>
              </a:ext>
            </a:extLst>
          </p:cNvPr>
          <p:cNvPicPr>
            <a:picLocks noChangeAspect="1"/>
          </p:cNvPicPr>
          <p:nvPr/>
        </p:nvPicPr>
        <p:blipFill>
          <a:blip r:embed="rId4"/>
          <a:stretch>
            <a:fillRect/>
          </a:stretch>
        </p:blipFill>
        <p:spPr>
          <a:xfrm>
            <a:off x="1282237" y="2117223"/>
            <a:ext cx="9688583" cy="4399044"/>
          </a:xfrm>
          <a:prstGeom prst="rect">
            <a:avLst/>
          </a:prstGeom>
        </p:spPr>
      </p:pic>
      <p:sp>
        <p:nvSpPr>
          <p:cNvPr id="23" name="ZoneTexte 22">
            <a:extLst>
              <a:ext uri="{FF2B5EF4-FFF2-40B4-BE49-F238E27FC236}">
                <a16:creationId xmlns:a16="http://schemas.microsoft.com/office/drawing/2014/main" id="{EAEF6531-2BB2-B724-5F62-DA3660454292}"/>
              </a:ext>
            </a:extLst>
          </p:cNvPr>
          <p:cNvSpPr txBox="1"/>
          <p:nvPr/>
        </p:nvSpPr>
        <p:spPr>
          <a:xfrm>
            <a:off x="1238864" y="1769612"/>
            <a:ext cx="9429135" cy="3139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000000"/>
              </a:buClr>
              <a:buSzPts val="2800"/>
              <a:buFont typeface="Arial"/>
              <a:buNone/>
              <a:tabLst/>
              <a:defRPr/>
            </a:pPr>
            <a:r>
              <a:rPr kumimoji="0" lang="fr-FR" sz="1600" b="0" i="0" u="sng" strike="noStrike" kern="0" cap="none" spc="0" normalizeH="0" baseline="0" noProof="0" dirty="0">
                <a:ln>
                  <a:noFill/>
                </a:ln>
                <a:solidFill>
                  <a:srgbClr val="000000"/>
                </a:solidFill>
                <a:effectLst/>
                <a:uLnTx/>
                <a:uFillTx/>
                <a:latin typeface="Calibri"/>
                <a:ea typeface="Calibri"/>
                <a:cs typeface="Calibri"/>
                <a:sym typeface="Calibri"/>
                <a:hlinkClick r:id="rId5"/>
              </a:rPr>
              <a:t>https://reseaux.orange.fr/nos-reseaux/modernisation-des-reseaux/evolution-de-la-telephonie-fixe-et-internet</a:t>
            </a:r>
            <a:endParaRPr kumimoji="0" lang="fr-FR" sz="1600" b="0" i="0" u="sng"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00453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50C93B46-74C6-91C2-7BB1-7D9BC57050EE}"/>
            </a:ext>
          </a:extLst>
        </p:cNvPr>
        <p:cNvGrpSpPr/>
        <p:nvPr/>
      </p:nvGrpSpPr>
      <p:grpSpPr>
        <a:xfrm>
          <a:off x="0" y="0"/>
          <a:ext cx="0" cy="0"/>
          <a:chOff x="0" y="0"/>
          <a:chExt cx="0" cy="0"/>
        </a:xfrm>
      </p:grpSpPr>
      <p:sp>
        <p:nvSpPr>
          <p:cNvPr id="6" name="Google Shape;91;g2581c7e2ffb_0_6">
            <a:extLst>
              <a:ext uri="{FF2B5EF4-FFF2-40B4-BE49-F238E27FC236}">
                <a16:creationId xmlns:a16="http://schemas.microsoft.com/office/drawing/2014/main" id="{1351A5A1-B259-8F0C-884F-4F5792B89CDD}"/>
              </a:ext>
            </a:extLst>
          </p:cNvPr>
          <p:cNvSpPr txBox="1"/>
          <p:nvPr/>
        </p:nvSpPr>
        <p:spPr>
          <a:xfrm>
            <a:off x="462116" y="1341537"/>
            <a:ext cx="11474246" cy="2428317"/>
          </a:xfrm>
          <a:prstGeom prst="rect">
            <a:avLst/>
          </a:prstGeom>
          <a:noFill/>
          <a:ln>
            <a:noFill/>
          </a:ln>
        </p:spPr>
        <p:txBody>
          <a:bodyPr spcFirstLastPara="1" wrap="square" lIns="91425" tIns="45700" rIns="91425" bIns="45700" anchor="t" anchorCtr="0">
            <a:spAutoFit/>
          </a:bodyPr>
          <a:lstStyle/>
          <a:p>
            <a:pPr marL="285750" marR="0" lvl="0" indent="-28575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
              <a:tabLst/>
              <a:defRPr/>
            </a:pPr>
            <a:r>
              <a:rPr kumimoji="0" lang="fr-FR" sz="2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Suivant le niveau de difficulté, un niveau d’aide différenciée sera attribué à titre expérimental aux propriétaires ayant engagé les travaux de création ou rénovation des infrastructures mobilisables nécessaires à l’arrivée de la fibre sur le domaine privé</a:t>
            </a:r>
            <a:endParaRPr kumimoji="0" lang="fr-FR" sz="18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endParaRPr>
          </a:p>
          <a:p>
            <a:pPr marL="285750" marR="0" lvl="0" indent="-285750" algn="just" defTabSz="914400" rtl="0" eaLnBrk="1" fontAlgn="auto" latinLnBrk="0" hangingPunct="1">
              <a:lnSpc>
                <a:spcPct val="115000"/>
              </a:lnSpc>
              <a:spcBef>
                <a:spcPts val="0"/>
              </a:spcBef>
              <a:spcAft>
                <a:spcPts val="0"/>
              </a:spcAft>
              <a:buClr>
                <a:srgbClr val="7EA8D9"/>
              </a:buClr>
              <a:buSzPts val="1800"/>
              <a:buFont typeface="Arial" panose="020B0604020202020204" pitchFamily="34" charset="0"/>
              <a:buChar char="•"/>
              <a:tabLst/>
              <a:defRPr/>
            </a:pPr>
            <a:r>
              <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Seuls les particuliers et TPE implantés sur les communes des premiers lots concernés par l'arrêt du cuivre (lots 1, 2 et 3) peuvent prétendre à cette aide.</a:t>
            </a:r>
          </a:p>
          <a:p>
            <a:pPr marL="285750" marR="0" lvl="0" indent="-285750" algn="just" defTabSz="914400" rtl="0" eaLnBrk="1" fontAlgn="auto" latinLnBrk="0" hangingPunct="1">
              <a:lnSpc>
                <a:spcPct val="115000"/>
              </a:lnSpc>
              <a:spcBef>
                <a:spcPts val="0"/>
              </a:spcBef>
              <a:spcAft>
                <a:spcPts val="0"/>
              </a:spcAft>
              <a:buClr>
                <a:srgbClr val="7EA8D9"/>
              </a:buClr>
              <a:buSzPts val="1800"/>
              <a:buFont typeface="Arial" panose="020B0604020202020204" pitchFamily="34" charset="0"/>
              <a:buChar char="•"/>
              <a:tabLst/>
              <a:defRPr/>
            </a:pPr>
            <a:r>
              <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Une aide financière différenciée avec la prise en compte de 3 degrés de difficulté</a:t>
            </a:r>
          </a:p>
          <a:p>
            <a:pPr marL="285750" marR="0" lvl="0" indent="-28575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
              <a:tabLst/>
              <a:defRPr/>
            </a:pPr>
            <a:endPar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0" name="Google Shape;89;g2581c7e2ffb_0_6">
            <a:extLst>
              <a:ext uri="{FF2B5EF4-FFF2-40B4-BE49-F238E27FC236}">
                <a16:creationId xmlns:a16="http://schemas.microsoft.com/office/drawing/2014/main" id="{5A127E23-4E13-CBB6-A21D-9C96725FC021}"/>
              </a:ext>
            </a:extLst>
          </p:cNvPr>
          <p:cNvSpPr txBox="1"/>
          <p:nvPr/>
        </p:nvSpPr>
        <p:spPr>
          <a:xfrm>
            <a:off x="557775" y="352012"/>
            <a:ext cx="9510280"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1" i="0" u="none" strike="noStrike" kern="0" cap="none" spc="0" normalizeH="0" baseline="0" noProof="0" dirty="0">
                <a:ln>
                  <a:noFill/>
                </a:ln>
                <a:solidFill>
                  <a:srgbClr val="0070C0"/>
                </a:solidFill>
                <a:effectLst/>
                <a:uLnTx/>
                <a:uFillTx/>
                <a:latin typeface="Montserrat"/>
                <a:ea typeface="Montserrat"/>
                <a:cs typeface="Montserrat"/>
                <a:sym typeface="Montserrat"/>
              </a:rPr>
              <a:t>Accompagnement par les services de l’Etat du propriétaire des infrastructures mobilisables</a:t>
            </a:r>
          </a:p>
        </p:txBody>
      </p:sp>
      <p:pic>
        <p:nvPicPr>
          <p:cNvPr id="2" name="Picture 2">
            <a:extLst>
              <a:ext uri="{FF2B5EF4-FFF2-40B4-BE49-F238E27FC236}">
                <a16:creationId xmlns:a16="http://schemas.microsoft.com/office/drawing/2014/main" id="{36173039-9B80-AEAE-93D0-56B9BD1D5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610" y="351443"/>
            <a:ext cx="3109932" cy="78380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BCE0BDAB-9B2D-AE6A-C5F6-0DB62C8DE2DE}"/>
              </a:ext>
            </a:extLst>
          </p:cNvPr>
          <p:cNvPicPr>
            <a:picLocks noChangeAspect="1"/>
          </p:cNvPicPr>
          <p:nvPr/>
        </p:nvPicPr>
        <p:blipFill>
          <a:blip r:embed="rId4"/>
          <a:stretch>
            <a:fillRect/>
          </a:stretch>
        </p:blipFill>
        <p:spPr>
          <a:xfrm>
            <a:off x="3047729" y="3429000"/>
            <a:ext cx="5762244" cy="3267456"/>
          </a:xfrm>
          <a:prstGeom prst="rect">
            <a:avLst/>
          </a:prstGeom>
        </p:spPr>
      </p:pic>
    </p:spTree>
    <p:extLst>
      <p:ext uri="{BB962C8B-B14F-4D97-AF65-F5344CB8AC3E}">
        <p14:creationId xmlns:p14="http://schemas.microsoft.com/office/powerpoint/2010/main" val="2160570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E3DBD6D-B934-188E-A520-BFD18A0C40B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06" imgH="608" progId="TCLayout.ActiveDocument.1">
                  <p:embed/>
                </p:oleObj>
              </mc:Choice>
              <mc:Fallback>
                <p:oleObj name="think-cell Slide" r:id="rId3" imgW="606" imgH="608" progId="TCLayout.ActiveDocument.1">
                  <p:embed/>
                  <p:pic>
                    <p:nvPicPr>
                      <p:cNvPr id="4" name="think-cell data - do not delete" hidden="1">
                        <a:extLst>
                          <a:ext uri="{FF2B5EF4-FFF2-40B4-BE49-F238E27FC236}">
                            <a16:creationId xmlns:a16="http://schemas.microsoft.com/office/drawing/2014/main" id="{BE3DBD6D-B934-188E-A520-BFD18A0C40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9" name="Groupe 8">
            <a:extLst>
              <a:ext uri="{FF2B5EF4-FFF2-40B4-BE49-F238E27FC236}">
                <a16:creationId xmlns:a16="http://schemas.microsoft.com/office/drawing/2014/main" id="{18130E89-E284-3857-D53A-FCB390CBA120}"/>
              </a:ext>
            </a:extLst>
          </p:cNvPr>
          <p:cNvGrpSpPr/>
          <p:nvPr/>
        </p:nvGrpSpPr>
        <p:grpSpPr>
          <a:xfrm>
            <a:off x="0" y="2782534"/>
            <a:ext cx="11749088" cy="3877911"/>
            <a:chOff x="0" y="2782534"/>
            <a:chExt cx="11749088" cy="3877911"/>
          </a:xfrm>
        </p:grpSpPr>
        <p:sp>
          <p:nvSpPr>
            <p:cNvPr id="1028" name="Google Shape;1470;g24456e563b3_0_101">
              <a:extLst>
                <a:ext uri="{FF2B5EF4-FFF2-40B4-BE49-F238E27FC236}">
                  <a16:creationId xmlns:a16="http://schemas.microsoft.com/office/drawing/2014/main" id="{B309527E-4D59-407E-F5D0-66DAE1F93443}"/>
                </a:ext>
              </a:extLst>
            </p:cNvPr>
            <p:cNvSpPr/>
            <p:nvPr/>
          </p:nvSpPr>
          <p:spPr>
            <a:xfrm>
              <a:off x="0" y="3429000"/>
              <a:ext cx="2867100" cy="2746758"/>
            </a:xfrm>
            <a:prstGeom prst="rect">
              <a:avLst/>
            </a:prstGeom>
            <a:solidFill>
              <a:schemeClr val="bg1">
                <a:lumMod val="95000"/>
              </a:schemeClr>
            </a:solidFill>
            <a:ln>
              <a:noFill/>
            </a:ln>
          </p:spPr>
          <p:txBody>
            <a:bodyPr spcFirstLastPara="1" wrap="square" lIns="108000" tIns="144000" rIns="108000" bIns="72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1" u="none" strike="noStrike" cap="none">
                <a:solidFill>
                  <a:srgbClr val="FFFFFF"/>
                </a:solidFill>
                <a:latin typeface="Arial"/>
                <a:ea typeface="Arial"/>
                <a:cs typeface="Arial"/>
                <a:sym typeface="Arial"/>
              </a:endParaRPr>
            </a:p>
          </p:txBody>
        </p:sp>
        <p:cxnSp>
          <p:nvCxnSpPr>
            <p:cNvPr id="3" name="Google Shape;106;p3">
              <a:extLst>
                <a:ext uri="{FF2B5EF4-FFF2-40B4-BE49-F238E27FC236}">
                  <a16:creationId xmlns:a16="http://schemas.microsoft.com/office/drawing/2014/main" id="{A09EAE89-F8AB-50CF-6359-77E379145E4F}"/>
                </a:ext>
              </a:extLst>
            </p:cNvPr>
            <p:cNvCxnSpPr/>
            <p:nvPr/>
          </p:nvCxnSpPr>
          <p:spPr>
            <a:xfrm rot="10800000">
              <a:off x="2028870" y="6192240"/>
              <a:ext cx="8134259" cy="0"/>
            </a:xfrm>
            <a:prstGeom prst="straightConnector1">
              <a:avLst/>
            </a:prstGeom>
            <a:noFill/>
            <a:ln w="28575" cap="flat" cmpd="sng">
              <a:solidFill>
                <a:srgbClr val="0078CE"/>
              </a:solidFill>
              <a:prstDash val="solid"/>
              <a:miter lim="800000"/>
              <a:headEnd type="none" w="sm" len="sm"/>
              <a:tailEnd type="none" w="sm" len="sm"/>
            </a:ln>
          </p:spPr>
        </p:cxnSp>
        <p:sp>
          <p:nvSpPr>
            <p:cNvPr id="5" name="ZoneTexte 4">
              <a:extLst>
                <a:ext uri="{FF2B5EF4-FFF2-40B4-BE49-F238E27FC236}">
                  <a16:creationId xmlns:a16="http://schemas.microsoft.com/office/drawing/2014/main" id="{72D6AE6D-033F-2324-F3DF-9DCC3E1689B0}"/>
                </a:ext>
              </a:extLst>
            </p:cNvPr>
            <p:cNvSpPr txBox="1"/>
            <p:nvPr/>
          </p:nvSpPr>
          <p:spPr>
            <a:xfrm>
              <a:off x="2949677" y="6352668"/>
              <a:ext cx="6774425" cy="307777"/>
            </a:xfrm>
            <a:prstGeom prst="rect">
              <a:avLst/>
            </a:prstGeom>
            <a:noFill/>
          </p:spPr>
          <p:txBody>
            <a:bodyPr wrap="square">
              <a:spAutoFit/>
            </a:bodyPr>
            <a:lstStyle/>
            <a:p>
              <a:r>
                <a:rPr lang="fr-FR" b="0" i="0" u="none" strike="noStrike" dirty="0">
                  <a:solidFill>
                    <a:srgbClr val="3E75B7"/>
                  </a:solidFill>
                  <a:effectLst/>
                  <a:latin typeface="Montserrat" panose="00000500000000000000" pitchFamily="2" charset="0"/>
                </a:rPr>
                <a:t>L’ASSOCIATION DES EXPERTS ET DES ACTEURS DE LA FIBRE OPTIQUE </a:t>
              </a:r>
              <a:endParaRPr lang="fr-FR" dirty="0"/>
            </a:p>
          </p:txBody>
        </p:sp>
        <p:grpSp>
          <p:nvGrpSpPr>
            <p:cNvPr id="1032" name="Group 1031">
              <a:extLst>
                <a:ext uri="{FF2B5EF4-FFF2-40B4-BE49-F238E27FC236}">
                  <a16:creationId xmlns:a16="http://schemas.microsoft.com/office/drawing/2014/main" id="{071E7845-ABE0-BE3C-BC86-4E447EE22AD8}"/>
                </a:ext>
              </a:extLst>
            </p:cNvPr>
            <p:cNvGrpSpPr/>
            <p:nvPr/>
          </p:nvGrpSpPr>
          <p:grpSpPr>
            <a:xfrm>
              <a:off x="3157537" y="4642846"/>
              <a:ext cx="8591551" cy="1238883"/>
              <a:chOff x="3157537" y="4972668"/>
              <a:chExt cx="8591551" cy="1238883"/>
            </a:xfrm>
          </p:grpSpPr>
          <p:sp>
            <p:nvSpPr>
              <p:cNvPr id="56" name="Rectangle 55">
                <a:extLst>
                  <a:ext uri="{FF2B5EF4-FFF2-40B4-BE49-F238E27FC236}">
                    <a16:creationId xmlns:a16="http://schemas.microsoft.com/office/drawing/2014/main" id="{641BACE8-B5B3-3218-0C9A-96B6ECC3B5FF}"/>
                  </a:ext>
                </a:extLst>
              </p:cNvPr>
              <p:cNvSpPr/>
              <p:nvPr/>
            </p:nvSpPr>
            <p:spPr>
              <a:xfrm>
                <a:off x="3157538" y="5348894"/>
                <a:ext cx="8591550" cy="8626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t"/>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fr-FR" sz="1200" b="0" i="0" u="none" strike="noStrike" kern="0" cap="none" spc="0" normalizeH="0" baseline="0" noProof="0" dirty="0">
                    <a:ln>
                      <a:noFill/>
                    </a:ln>
                    <a:solidFill>
                      <a:srgbClr val="000000"/>
                    </a:solidFill>
                    <a:effectLst/>
                    <a:uLnTx/>
                    <a:uFillTx/>
                    <a:latin typeface="Arial"/>
                    <a:ea typeface="Arial"/>
                    <a:cs typeface="Arial"/>
                    <a:sym typeface="Arial"/>
                  </a:rPr>
                  <a:t>Avec 45 ans d'expérience chez Orange dans les réseaux de télécommunications (fixe et mobiles), Didier apporte depuis 2023 une expertise opérationnelle en aménagement numérique du territoire en très haut débit. Il conseille des acteurs sur les choix stratégiques pour optimiser l'accès aux services du très haut débit, en offrant une expertise réglementaire et technique. Habitué du travail en transverse, il apporte compétence, objectivité et vision pour concrétiser des projets stratégiques.</a:t>
                </a:r>
              </a:p>
            </p:txBody>
          </p:sp>
          <p:sp>
            <p:nvSpPr>
              <p:cNvPr id="57" name="Rectangle 56">
                <a:extLst>
                  <a:ext uri="{FF2B5EF4-FFF2-40B4-BE49-F238E27FC236}">
                    <a16:creationId xmlns:a16="http://schemas.microsoft.com/office/drawing/2014/main" id="{B984260C-2DF5-E0F0-0E81-22F222900387}"/>
                  </a:ext>
                </a:extLst>
              </p:cNvPr>
              <p:cNvSpPr/>
              <p:nvPr/>
            </p:nvSpPr>
            <p:spPr>
              <a:xfrm>
                <a:off x="3157537" y="5240162"/>
                <a:ext cx="8591549" cy="3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Content Placeholder 7">
                <a:extLst>
                  <a:ext uri="{FF2B5EF4-FFF2-40B4-BE49-F238E27FC236}">
                    <a16:creationId xmlns:a16="http://schemas.microsoft.com/office/drawing/2014/main" id="{01464CD8-7B98-A2FF-FBB9-0007D3DED1FC}"/>
                  </a:ext>
                </a:extLst>
              </p:cNvPr>
              <p:cNvSpPr txBox="1">
                <a:spLocks/>
              </p:cNvSpPr>
              <p:nvPr/>
            </p:nvSpPr>
            <p:spPr>
              <a:xfrm>
                <a:off x="3157538" y="4972668"/>
                <a:ext cx="7053267" cy="256608"/>
              </a:xfrm>
              <a:prstGeom prst="rect">
                <a:avLst/>
              </a:prstGeom>
            </p:spPr>
            <p:txBody>
              <a:bodyPr vert="horz" lIns="72000" tIns="0" rIns="36000" bIns="0" rtlCol="0" anchor="ctr">
                <a:noAutofit/>
              </a:bodyPr>
              <a:lstStyle>
                <a:lvl1pPr marL="201168" marR="0" indent="-201168" algn="l" defTabSz="899320" rtl="0" eaLnBrk="1" fontAlgn="base" latinLnBrk="0" hangingPunct="1">
                  <a:lnSpc>
                    <a:spcPct val="100000"/>
                  </a:lnSpc>
                  <a:spcBef>
                    <a:spcPts val="0"/>
                  </a:spcBef>
                  <a:spcAft>
                    <a:spcPts val="300"/>
                  </a:spcAft>
                  <a:buClr>
                    <a:srgbClr val="000000"/>
                  </a:buClr>
                  <a:buSzTx/>
                  <a:buFont typeface="Arial" panose="020B0604020202020204" pitchFamily="34" charset="0"/>
                  <a:buChar char="•"/>
                  <a:tabLst/>
                  <a:defRPr lang="en-GB" sz="1400" b="0" kern="1200" noProof="0">
                    <a:solidFill>
                      <a:schemeClr val="tx1"/>
                    </a:solidFill>
                    <a:latin typeface="+mn-lt"/>
                    <a:ea typeface="+mn-ea"/>
                    <a:cs typeface="+mn-cs"/>
                  </a:defRPr>
                </a:lvl1pPr>
                <a:lvl2pPr marL="402336" marR="0" indent="-201168" algn="l" defTabSz="899320" rtl="0" eaLnBrk="1" fontAlgn="base" latinLnBrk="0" hangingPunct="1">
                  <a:lnSpc>
                    <a:spcPct val="100000"/>
                  </a:lnSpc>
                  <a:spcBef>
                    <a:spcPts val="0"/>
                  </a:spcBef>
                  <a:spcAft>
                    <a:spcPts val="300"/>
                  </a:spcAft>
                  <a:buClr>
                    <a:srgbClr val="000000"/>
                  </a:buClr>
                  <a:buSzTx/>
                  <a:buFont typeface="Arial" panose="020B0604020202020204" pitchFamily="34" charset="0"/>
                  <a:buChar char="–"/>
                  <a:tabLst/>
                  <a:defRPr lang="en-GB" sz="1400" b="0" kern="1200" noProof="0">
                    <a:solidFill>
                      <a:schemeClr val="tx1"/>
                    </a:solidFill>
                    <a:latin typeface="+mn-lt"/>
                    <a:ea typeface="+mn-ea"/>
                    <a:cs typeface="+mn-cs"/>
                  </a:defRPr>
                </a:lvl2pPr>
                <a:lvl3pPr marL="603504" marR="0" indent="-201168" algn="l" defTabSz="899320" rtl="0" eaLnBrk="1" fontAlgn="base" latinLnBrk="0" hangingPunct="1">
                  <a:lnSpc>
                    <a:spcPct val="100000"/>
                  </a:lnSpc>
                  <a:spcBef>
                    <a:spcPts val="0"/>
                  </a:spcBef>
                  <a:spcAft>
                    <a:spcPts val="300"/>
                  </a:spcAft>
                  <a:buClr>
                    <a:srgbClr val="000000"/>
                  </a:buClr>
                  <a:buSzTx/>
                  <a:buFont typeface="Arial" panose="020B0604020202020204" pitchFamily="34" charset="0"/>
                  <a:buChar char="•"/>
                  <a:tabLst/>
                  <a:defRPr lang="en-GB" sz="1400" b="0" kern="1200" noProof="0">
                    <a:solidFill>
                      <a:schemeClr val="tx1"/>
                    </a:solidFill>
                    <a:latin typeface="+mn-lt"/>
                    <a:ea typeface="+mn-ea"/>
                    <a:cs typeface="+mn-cs"/>
                  </a:defRPr>
                </a:lvl3pPr>
                <a:lvl4pPr marL="804672" marR="0" indent="-201168" algn="l" defTabSz="899320" rtl="0" eaLnBrk="1" fontAlgn="base" latinLnBrk="0" hangingPunct="1">
                  <a:lnSpc>
                    <a:spcPct val="100000"/>
                  </a:lnSpc>
                  <a:spcBef>
                    <a:spcPts val="0"/>
                  </a:spcBef>
                  <a:spcAft>
                    <a:spcPts val="300"/>
                  </a:spcAft>
                  <a:buClr>
                    <a:srgbClr val="000000"/>
                  </a:buClr>
                  <a:buSzTx/>
                  <a:buFont typeface="Arial" panose="020B0604020202020204" pitchFamily="34" charset="0"/>
                  <a:buChar char="–"/>
                  <a:tabLst/>
                  <a:defRPr lang="en-GB" sz="1400" b="0" kern="1200" noProof="0">
                    <a:solidFill>
                      <a:schemeClr val="tx1"/>
                    </a:solidFill>
                    <a:latin typeface="+mn-lt"/>
                    <a:ea typeface="+mn-ea"/>
                    <a:cs typeface="+mn-cs"/>
                  </a:defRPr>
                </a:lvl4pPr>
                <a:lvl5pPr marL="1005840" marR="0" indent="-201168" algn="l" defTabSz="899320" rtl="0" eaLnBrk="1" fontAlgn="base" latinLnBrk="0" hangingPunct="1">
                  <a:lnSpc>
                    <a:spcPct val="100000"/>
                  </a:lnSpc>
                  <a:spcBef>
                    <a:spcPts val="0"/>
                  </a:spcBef>
                  <a:spcAft>
                    <a:spcPts val="300"/>
                  </a:spcAft>
                  <a:buClr>
                    <a:srgbClr val="000000"/>
                  </a:buClr>
                  <a:buSzTx/>
                  <a:buFont typeface="Arial" panose="020B0604020202020204" pitchFamily="34" charset="0"/>
                  <a:buChar char="•"/>
                  <a:tabLst/>
                  <a:defRPr lang="en-GB" sz="1400" b="0" kern="1200" baseline="0" noProof="0">
                    <a:solidFill>
                      <a:schemeClr val="tx1"/>
                    </a:solidFill>
                    <a:latin typeface="+mn-lt"/>
                    <a:ea typeface="+mn-ea"/>
                    <a:cs typeface="+mn-cs"/>
                  </a:defRPr>
                </a:lvl5pPr>
                <a:lvl6pPr marL="1207008"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smtClean="0">
                    <a:solidFill>
                      <a:schemeClr val="tx1"/>
                    </a:solidFill>
                    <a:latin typeface="+mn-lt"/>
                    <a:ea typeface="+mn-ea"/>
                    <a:cs typeface="+mn-cs"/>
                  </a:defRPr>
                </a:lvl6pPr>
                <a:lvl7pPr marL="1408176"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smtClean="0">
                    <a:solidFill>
                      <a:schemeClr val="tx1"/>
                    </a:solidFill>
                    <a:latin typeface="+mn-lt"/>
                    <a:ea typeface="+mn-ea"/>
                    <a:cs typeface="+mn-cs"/>
                  </a:defRPr>
                </a:lvl7pPr>
                <a:lvl8pPr marL="1609344"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smtClean="0">
                    <a:solidFill>
                      <a:schemeClr val="tx1"/>
                    </a:solidFill>
                    <a:latin typeface="+mn-lt"/>
                    <a:ea typeface="+mn-ea"/>
                    <a:cs typeface="+mn-cs"/>
                  </a:defRPr>
                </a:lvl8pPr>
                <a:lvl9pPr marL="1810512"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a:solidFill>
                      <a:schemeClr val="tx1"/>
                    </a:solidFill>
                    <a:latin typeface="+mn-lt"/>
                    <a:ea typeface="+mn-ea"/>
                    <a:cs typeface="+mn-cs"/>
                  </a:defRPr>
                </a:lvl9pPr>
              </a:lstStyle>
              <a:p>
                <a:pPr marL="0" indent="0">
                  <a:buFont typeface="Arial" panose="020B0604020202020204" pitchFamily="34" charset="0"/>
                  <a:buNone/>
                </a:pPr>
                <a:r>
                  <a:rPr lang="fr-FR" b="1" dirty="0"/>
                  <a:t>Profile</a:t>
                </a:r>
              </a:p>
            </p:txBody>
          </p:sp>
        </p:grpSp>
        <p:sp>
          <p:nvSpPr>
            <p:cNvPr id="13" name="Google Shape;1470;g24456e563b3_0_101">
              <a:extLst>
                <a:ext uri="{FF2B5EF4-FFF2-40B4-BE49-F238E27FC236}">
                  <a16:creationId xmlns:a16="http://schemas.microsoft.com/office/drawing/2014/main" id="{70384265-BA5E-8014-4F8A-AEBF8BA27DCB}"/>
                </a:ext>
              </a:extLst>
            </p:cNvPr>
            <p:cNvSpPr/>
            <p:nvPr/>
          </p:nvSpPr>
          <p:spPr>
            <a:xfrm>
              <a:off x="0" y="2782534"/>
              <a:ext cx="2867100" cy="3429000"/>
            </a:xfrm>
            <a:prstGeom prst="rect">
              <a:avLst/>
            </a:prstGeom>
            <a:solidFill>
              <a:schemeClr val="accent1"/>
            </a:solidFill>
            <a:ln>
              <a:noFill/>
            </a:ln>
          </p:spPr>
          <p:txBody>
            <a:bodyPr spcFirstLastPara="1" wrap="square" lIns="108000" tIns="144000" rIns="108000" bIns="720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1" i="1" u="none" strike="noStrike" cap="none">
                <a:solidFill>
                  <a:srgbClr val="FFFFFF"/>
                </a:solidFill>
                <a:latin typeface="Arial"/>
                <a:ea typeface="Arial"/>
                <a:cs typeface="Arial"/>
                <a:sym typeface="Arial"/>
              </a:endParaRPr>
            </a:p>
          </p:txBody>
        </p:sp>
        <p:pic>
          <p:nvPicPr>
            <p:cNvPr id="46" name="Picture 2">
              <a:extLst>
                <a:ext uri="{FF2B5EF4-FFF2-40B4-BE49-F238E27FC236}">
                  <a16:creationId xmlns:a16="http://schemas.microsoft.com/office/drawing/2014/main" id="{42D248D8-609F-BB84-B077-6953755933D4}"/>
                </a:ext>
              </a:extLst>
            </p:cNvPr>
            <p:cNvPicPr>
              <a:picLocks noChangeAspect="1" noChangeArrowheads="1"/>
            </p:cNvPicPr>
            <p:nvPr/>
          </p:nvPicPr>
          <p:blipFill>
            <a:blip r:embed="rId5">
              <a:grayscl/>
              <a:extLst>
                <a:ext uri="{BEBA8EAE-BF5A-486C-A8C5-ECC9F3942E4B}">
                  <a14:imgProps xmlns:a14="http://schemas.microsoft.com/office/drawing/2010/main">
                    <a14:imgLayer r:embed="rId6">
                      <a14:imgEffect>
                        <a14:colorTemperature colorTemp="8800"/>
                      </a14:imgEffect>
                    </a14:imgLayer>
                  </a14:imgProps>
                </a:ext>
              </a:extLst>
            </a:blip>
            <a:srcRect l="409" r="409"/>
            <a:stretch/>
          </p:blipFill>
          <p:spPr bwMode="auto">
            <a:xfrm flipH="1">
              <a:off x="461676" y="3238055"/>
              <a:ext cx="1655612" cy="1669258"/>
            </a:xfrm>
            <a:prstGeom prst="rect">
              <a:avLst/>
            </a:prstGeom>
            <a:ln w="9525">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5F7756A3-442A-C67E-B096-C14088E1C039}"/>
                </a:ext>
              </a:extLst>
            </p:cNvPr>
            <p:cNvSpPr/>
            <p:nvPr/>
          </p:nvSpPr>
          <p:spPr>
            <a:xfrm rot="16200000">
              <a:off x="1976850" y="3997988"/>
              <a:ext cx="1655617" cy="13575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C746D475-9DAE-5D5E-FB7D-72792A814439}"/>
                </a:ext>
              </a:extLst>
            </p:cNvPr>
            <p:cNvGrpSpPr/>
            <p:nvPr/>
          </p:nvGrpSpPr>
          <p:grpSpPr>
            <a:xfrm>
              <a:off x="2876546" y="3238055"/>
              <a:ext cx="7820950" cy="1278142"/>
              <a:chOff x="2876546" y="780195"/>
              <a:chExt cx="7820950" cy="1278142"/>
            </a:xfrm>
          </p:grpSpPr>
          <p:sp>
            <p:nvSpPr>
              <p:cNvPr id="22" name="Content Placeholder 7">
                <a:extLst>
                  <a:ext uri="{FF2B5EF4-FFF2-40B4-BE49-F238E27FC236}">
                    <a16:creationId xmlns:a16="http://schemas.microsoft.com/office/drawing/2014/main" id="{547D6577-3D19-A86C-F3FD-16BC11AA4BE9}"/>
                  </a:ext>
                </a:extLst>
              </p:cNvPr>
              <p:cNvSpPr txBox="1">
                <a:spLocks noChangeAspect="1"/>
              </p:cNvSpPr>
              <p:nvPr/>
            </p:nvSpPr>
            <p:spPr>
              <a:xfrm>
                <a:off x="2876546" y="780195"/>
                <a:ext cx="3909989" cy="414728"/>
              </a:xfrm>
              <a:prstGeom prst="rect">
                <a:avLst/>
              </a:prstGeom>
            </p:spPr>
            <p:txBody>
              <a:bodyPr vert="horz" lIns="180000" tIns="0" rIns="36000" bIns="0" rtlCol="0" anchor="ctr">
                <a:noAutofit/>
              </a:bodyPr>
              <a:lstStyle>
                <a:lvl1pPr marL="201168" marR="0" indent="-201168" algn="l" defTabSz="899320" rtl="0" eaLnBrk="1" fontAlgn="base" latinLnBrk="0" hangingPunct="1">
                  <a:lnSpc>
                    <a:spcPct val="100000"/>
                  </a:lnSpc>
                  <a:spcBef>
                    <a:spcPts val="0"/>
                  </a:spcBef>
                  <a:spcAft>
                    <a:spcPts val="300"/>
                  </a:spcAft>
                  <a:buClr>
                    <a:srgbClr val="000000"/>
                  </a:buClr>
                  <a:buSzTx/>
                  <a:buFont typeface="Arial" panose="020B0604020202020204" pitchFamily="34" charset="0"/>
                  <a:buChar char="•"/>
                  <a:tabLst/>
                  <a:defRPr lang="en-GB" sz="1400" b="0" kern="1200" noProof="0">
                    <a:solidFill>
                      <a:schemeClr val="tx1"/>
                    </a:solidFill>
                    <a:latin typeface="+mn-lt"/>
                    <a:ea typeface="+mn-ea"/>
                    <a:cs typeface="+mn-cs"/>
                  </a:defRPr>
                </a:lvl1pPr>
                <a:lvl2pPr marL="402336" marR="0" indent="-201168" algn="l" defTabSz="899320" rtl="0" eaLnBrk="1" fontAlgn="base" latinLnBrk="0" hangingPunct="1">
                  <a:lnSpc>
                    <a:spcPct val="100000"/>
                  </a:lnSpc>
                  <a:spcBef>
                    <a:spcPts val="0"/>
                  </a:spcBef>
                  <a:spcAft>
                    <a:spcPts val="300"/>
                  </a:spcAft>
                  <a:buClr>
                    <a:srgbClr val="000000"/>
                  </a:buClr>
                  <a:buSzTx/>
                  <a:buFont typeface="Arial" panose="020B0604020202020204" pitchFamily="34" charset="0"/>
                  <a:buChar char="–"/>
                  <a:tabLst/>
                  <a:defRPr lang="en-GB" sz="1400" b="0" kern="1200" noProof="0">
                    <a:solidFill>
                      <a:schemeClr val="tx1"/>
                    </a:solidFill>
                    <a:latin typeface="+mn-lt"/>
                    <a:ea typeface="+mn-ea"/>
                    <a:cs typeface="+mn-cs"/>
                  </a:defRPr>
                </a:lvl2pPr>
                <a:lvl3pPr marL="603504" marR="0" indent="-201168" algn="l" defTabSz="899320" rtl="0" eaLnBrk="1" fontAlgn="base" latinLnBrk="0" hangingPunct="1">
                  <a:lnSpc>
                    <a:spcPct val="100000"/>
                  </a:lnSpc>
                  <a:spcBef>
                    <a:spcPts val="0"/>
                  </a:spcBef>
                  <a:spcAft>
                    <a:spcPts val="300"/>
                  </a:spcAft>
                  <a:buClr>
                    <a:srgbClr val="000000"/>
                  </a:buClr>
                  <a:buSzTx/>
                  <a:buFont typeface="Arial" panose="020B0604020202020204" pitchFamily="34" charset="0"/>
                  <a:buChar char="•"/>
                  <a:tabLst/>
                  <a:defRPr lang="en-GB" sz="1400" b="0" kern="1200" noProof="0">
                    <a:solidFill>
                      <a:schemeClr val="tx1"/>
                    </a:solidFill>
                    <a:latin typeface="+mn-lt"/>
                    <a:ea typeface="+mn-ea"/>
                    <a:cs typeface="+mn-cs"/>
                  </a:defRPr>
                </a:lvl3pPr>
                <a:lvl4pPr marL="804672" marR="0" indent="-201168" algn="l" defTabSz="899320" rtl="0" eaLnBrk="1" fontAlgn="base" latinLnBrk="0" hangingPunct="1">
                  <a:lnSpc>
                    <a:spcPct val="100000"/>
                  </a:lnSpc>
                  <a:spcBef>
                    <a:spcPts val="0"/>
                  </a:spcBef>
                  <a:spcAft>
                    <a:spcPts val="300"/>
                  </a:spcAft>
                  <a:buClr>
                    <a:srgbClr val="000000"/>
                  </a:buClr>
                  <a:buSzTx/>
                  <a:buFont typeface="Arial" panose="020B0604020202020204" pitchFamily="34" charset="0"/>
                  <a:buChar char="–"/>
                  <a:tabLst/>
                  <a:defRPr lang="en-GB" sz="1400" b="0" kern="1200" noProof="0">
                    <a:solidFill>
                      <a:schemeClr val="tx1"/>
                    </a:solidFill>
                    <a:latin typeface="+mn-lt"/>
                    <a:ea typeface="+mn-ea"/>
                    <a:cs typeface="+mn-cs"/>
                  </a:defRPr>
                </a:lvl4pPr>
                <a:lvl5pPr marL="1005840" marR="0" indent="-201168" algn="l" defTabSz="899320" rtl="0" eaLnBrk="1" fontAlgn="base" latinLnBrk="0" hangingPunct="1">
                  <a:lnSpc>
                    <a:spcPct val="100000"/>
                  </a:lnSpc>
                  <a:spcBef>
                    <a:spcPts val="0"/>
                  </a:spcBef>
                  <a:spcAft>
                    <a:spcPts val="300"/>
                  </a:spcAft>
                  <a:buClr>
                    <a:srgbClr val="000000"/>
                  </a:buClr>
                  <a:buSzTx/>
                  <a:buFont typeface="Arial" panose="020B0604020202020204" pitchFamily="34" charset="0"/>
                  <a:buChar char="•"/>
                  <a:tabLst/>
                  <a:defRPr lang="en-GB" sz="1400" b="0" kern="1200" baseline="0" noProof="0">
                    <a:solidFill>
                      <a:schemeClr val="tx1"/>
                    </a:solidFill>
                    <a:latin typeface="+mn-lt"/>
                    <a:ea typeface="+mn-ea"/>
                    <a:cs typeface="+mn-cs"/>
                  </a:defRPr>
                </a:lvl5pPr>
                <a:lvl6pPr marL="1207008"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smtClean="0">
                    <a:solidFill>
                      <a:schemeClr val="tx1"/>
                    </a:solidFill>
                    <a:latin typeface="+mn-lt"/>
                    <a:ea typeface="+mn-ea"/>
                    <a:cs typeface="+mn-cs"/>
                  </a:defRPr>
                </a:lvl6pPr>
                <a:lvl7pPr marL="1408176"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smtClean="0">
                    <a:solidFill>
                      <a:schemeClr val="tx1"/>
                    </a:solidFill>
                    <a:latin typeface="+mn-lt"/>
                    <a:ea typeface="+mn-ea"/>
                    <a:cs typeface="+mn-cs"/>
                  </a:defRPr>
                </a:lvl7pPr>
                <a:lvl8pPr marL="1609344"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smtClean="0">
                    <a:solidFill>
                      <a:schemeClr val="tx1"/>
                    </a:solidFill>
                    <a:latin typeface="+mn-lt"/>
                    <a:ea typeface="+mn-ea"/>
                    <a:cs typeface="+mn-cs"/>
                  </a:defRPr>
                </a:lvl8pPr>
                <a:lvl9pPr marL="1810512"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a:solidFill>
                      <a:schemeClr val="tx1"/>
                    </a:solidFill>
                    <a:latin typeface="+mn-lt"/>
                    <a:ea typeface="+mn-ea"/>
                    <a:cs typeface="+mn-cs"/>
                  </a:defRPr>
                </a:lvl9pPr>
              </a:lstStyle>
              <a:p>
                <a:pPr marL="0" indent="0">
                  <a:buFont typeface="Arial" panose="020B0604020202020204" pitchFamily="34" charset="0"/>
                  <a:buNone/>
                </a:pPr>
                <a:r>
                  <a:rPr lang="fr-FR" sz="2400" b="1"/>
                  <a:t>Didier Cazes</a:t>
                </a:r>
              </a:p>
            </p:txBody>
          </p:sp>
          <p:sp>
            <p:nvSpPr>
              <p:cNvPr id="23" name="Content Placeholder 7">
                <a:extLst>
                  <a:ext uri="{FF2B5EF4-FFF2-40B4-BE49-F238E27FC236}">
                    <a16:creationId xmlns:a16="http://schemas.microsoft.com/office/drawing/2014/main" id="{89268208-734C-1F11-3E39-5099A037A501}"/>
                  </a:ext>
                </a:extLst>
              </p:cNvPr>
              <p:cNvSpPr txBox="1">
                <a:spLocks noChangeAspect="1"/>
              </p:cNvSpPr>
              <p:nvPr/>
            </p:nvSpPr>
            <p:spPr>
              <a:xfrm>
                <a:off x="2876549" y="1268870"/>
                <a:ext cx="7820947" cy="789467"/>
              </a:xfrm>
              <a:prstGeom prst="rect">
                <a:avLst/>
              </a:prstGeom>
            </p:spPr>
            <p:txBody>
              <a:bodyPr vert="horz" wrap="square" lIns="180000" tIns="0" rIns="36000" bIns="0" rtlCol="0" anchor="ctr">
                <a:noAutofit/>
              </a:bodyPr>
              <a:lstStyle>
                <a:lvl1pPr marL="201168" marR="0" indent="-201168" algn="l" defTabSz="899320" rtl="0" eaLnBrk="1" fontAlgn="base" latinLnBrk="0" hangingPunct="1">
                  <a:lnSpc>
                    <a:spcPct val="100000"/>
                  </a:lnSpc>
                  <a:spcBef>
                    <a:spcPts val="0"/>
                  </a:spcBef>
                  <a:spcAft>
                    <a:spcPts val="300"/>
                  </a:spcAft>
                  <a:buClr>
                    <a:srgbClr val="000000"/>
                  </a:buClr>
                  <a:buSzTx/>
                  <a:buFont typeface="Arial" panose="020B0604020202020204" pitchFamily="34" charset="0"/>
                  <a:buChar char="•"/>
                  <a:tabLst/>
                  <a:defRPr lang="en-GB" sz="1400" b="0" kern="1200" noProof="0">
                    <a:solidFill>
                      <a:schemeClr val="tx1"/>
                    </a:solidFill>
                    <a:latin typeface="+mn-lt"/>
                    <a:ea typeface="+mn-ea"/>
                    <a:cs typeface="+mn-cs"/>
                  </a:defRPr>
                </a:lvl1pPr>
                <a:lvl2pPr marL="402336" marR="0" indent="-201168" algn="l" defTabSz="899320" rtl="0" eaLnBrk="1" fontAlgn="base" latinLnBrk="0" hangingPunct="1">
                  <a:lnSpc>
                    <a:spcPct val="100000"/>
                  </a:lnSpc>
                  <a:spcBef>
                    <a:spcPts val="0"/>
                  </a:spcBef>
                  <a:spcAft>
                    <a:spcPts val="300"/>
                  </a:spcAft>
                  <a:buClr>
                    <a:srgbClr val="000000"/>
                  </a:buClr>
                  <a:buSzTx/>
                  <a:buFont typeface="Arial" panose="020B0604020202020204" pitchFamily="34" charset="0"/>
                  <a:buChar char="–"/>
                  <a:tabLst/>
                  <a:defRPr lang="en-GB" sz="1400" b="0" kern="1200" noProof="0">
                    <a:solidFill>
                      <a:schemeClr val="tx1"/>
                    </a:solidFill>
                    <a:latin typeface="+mn-lt"/>
                    <a:ea typeface="+mn-ea"/>
                    <a:cs typeface="+mn-cs"/>
                  </a:defRPr>
                </a:lvl2pPr>
                <a:lvl3pPr marL="603504" marR="0" indent="-201168" algn="l" defTabSz="899320" rtl="0" eaLnBrk="1" fontAlgn="base" latinLnBrk="0" hangingPunct="1">
                  <a:lnSpc>
                    <a:spcPct val="100000"/>
                  </a:lnSpc>
                  <a:spcBef>
                    <a:spcPts val="0"/>
                  </a:spcBef>
                  <a:spcAft>
                    <a:spcPts val="300"/>
                  </a:spcAft>
                  <a:buClr>
                    <a:srgbClr val="000000"/>
                  </a:buClr>
                  <a:buSzTx/>
                  <a:buFont typeface="Arial" panose="020B0604020202020204" pitchFamily="34" charset="0"/>
                  <a:buChar char="•"/>
                  <a:tabLst/>
                  <a:defRPr lang="en-GB" sz="1400" b="0" kern="1200" noProof="0">
                    <a:solidFill>
                      <a:schemeClr val="tx1"/>
                    </a:solidFill>
                    <a:latin typeface="+mn-lt"/>
                    <a:ea typeface="+mn-ea"/>
                    <a:cs typeface="+mn-cs"/>
                  </a:defRPr>
                </a:lvl3pPr>
                <a:lvl4pPr marL="804672" marR="0" indent="-201168" algn="l" defTabSz="899320" rtl="0" eaLnBrk="1" fontAlgn="base" latinLnBrk="0" hangingPunct="1">
                  <a:lnSpc>
                    <a:spcPct val="100000"/>
                  </a:lnSpc>
                  <a:spcBef>
                    <a:spcPts val="0"/>
                  </a:spcBef>
                  <a:spcAft>
                    <a:spcPts val="300"/>
                  </a:spcAft>
                  <a:buClr>
                    <a:srgbClr val="000000"/>
                  </a:buClr>
                  <a:buSzTx/>
                  <a:buFont typeface="Arial" panose="020B0604020202020204" pitchFamily="34" charset="0"/>
                  <a:buChar char="–"/>
                  <a:tabLst/>
                  <a:defRPr lang="en-GB" sz="1400" b="0" kern="1200" noProof="0">
                    <a:solidFill>
                      <a:schemeClr val="tx1"/>
                    </a:solidFill>
                    <a:latin typeface="+mn-lt"/>
                    <a:ea typeface="+mn-ea"/>
                    <a:cs typeface="+mn-cs"/>
                  </a:defRPr>
                </a:lvl4pPr>
                <a:lvl5pPr marL="1005840" marR="0" indent="-201168" algn="l" defTabSz="899320" rtl="0" eaLnBrk="1" fontAlgn="base" latinLnBrk="0" hangingPunct="1">
                  <a:lnSpc>
                    <a:spcPct val="100000"/>
                  </a:lnSpc>
                  <a:spcBef>
                    <a:spcPts val="0"/>
                  </a:spcBef>
                  <a:spcAft>
                    <a:spcPts val="300"/>
                  </a:spcAft>
                  <a:buClr>
                    <a:srgbClr val="000000"/>
                  </a:buClr>
                  <a:buSzTx/>
                  <a:buFont typeface="Arial" panose="020B0604020202020204" pitchFamily="34" charset="0"/>
                  <a:buChar char="•"/>
                  <a:tabLst/>
                  <a:defRPr lang="en-GB" sz="1400" b="0" kern="1200" baseline="0" noProof="0">
                    <a:solidFill>
                      <a:schemeClr val="tx1"/>
                    </a:solidFill>
                    <a:latin typeface="+mn-lt"/>
                    <a:ea typeface="+mn-ea"/>
                    <a:cs typeface="+mn-cs"/>
                  </a:defRPr>
                </a:lvl5pPr>
                <a:lvl6pPr marL="1207008"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smtClean="0">
                    <a:solidFill>
                      <a:schemeClr val="tx1"/>
                    </a:solidFill>
                    <a:latin typeface="+mn-lt"/>
                    <a:ea typeface="+mn-ea"/>
                    <a:cs typeface="+mn-cs"/>
                  </a:defRPr>
                </a:lvl6pPr>
                <a:lvl7pPr marL="1408176"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smtClean="0">
                    <a:solidFill>
                      <a:schemeClr val="tx1"/>
                    </a:solidFill>
                    <a:latin typeface="+mn-lt"/>
                    <a:ea typeface="+mn-ea"/>
                    <a:cs typeface="+mn-cs"/>
                  </a:defRPr>
                </a:lvl7pPr>
                <a:lvl8pPr marL="1609344"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smtClean="0">
                    <a:solidFill>
                      <a:schemeClr val="tx1"/>
                    </a:solidFill>
                    <a:latin typeface="+mn-lt"/>
                    <a:ea typeface="+mn-ea"/>
                    <a:cs typeface="+mn-cs"/>
                  </a:defRPr>
                </a:lvl8pPr>
                <a:lvl9pPr marL="1810512" marR="0" indent="-201168" algn="l" defTabSz="899010" rtl="0" eaLnBrk="1" fontAlgn="auto" latinLnBrk="0" hangingPunct="1">
                  <a:lnSpc>
                    <a:spcPct val="100000"/>
                  </a:lnSpc>
                  <a:spcBef>
                    <a:spcPts val="0"/>
                  </a:spcBef>
                  <a:spcAft>
                    <a:spcPts val="600"/>
                  </a:spcAft>
                  <a:buClrTx/>
                  <a:buSzTx/>
                  <a:buFont typeface="Arial" panose="020B0604020202020204" pitchFamily="34" charset="0"/>
                  <a:buChar char="•"/>
                  <a:tabLst/>
                  <a:defRPr lang="en-GB" sz="1600" b="0" kern="1200" baseline="0" noProof="0" dirty="0">
                    <a:solidFill>
                      <a:schemeClr val="tx1"/>
                    </a:solidFill>
                    <a:latin typeface="+mn-lt"/>
                    <a:ea typeface="+mn-ea"/>
                    <a:cs typeface="+mn-cs"/>
                  </a:defRPr>
                </a:lvl9pPr>
              </a:lstStyle>
              <a:p>
                <a:pPr marL="0" indent="0">
                  <a:spcAft>
                    <a:spcPts val="0"/>
                  </a:spcAft>
                  <a:buNone/>
                </a:pPr>
                <a:r>
                  <a:rPr lang="fr-FR" sz="1800" b="1" dirty="0">
                    <a:solidFill>
                      <a:schemeClr val="accent1"/>
                    </a:solidFill>
                  </a:rPr>
                  <a:t>Expert de l’aménagement numérique du territoire</a:t>
                </a:r>
              </a:p>
              <a:p>
                <a:pPr marL="0" indent="0">
                  <a:spcAft>
                    <a:spcPts val="0"/>
                  </a:spcAft>
                  <a:buNone/>
                </a:pPr>
                <a:r>
                  <a:rPr lang="fr-FR" sz="1800" dirty="0">
                    <a:solidFill>
                      <a:schemeClr val="accent1"/>
                    </a:solidFill>
                  </a:rPr>
                  <a:t>Chargé de missions au Cercle CREDO</a:t>
                </a:r>
              </a:p>
              <a:p>
                <a:pPr marL="0" indent="0">
                  <a:spcAft>
                    <a:spcPts val="0"/>
                  </a:spcAft>
                  <a:buNone/>
                </a:pPr>
                <a:r>
                  <a:rPr lang="fr-FR" sz="1800" dirty="0">
                    <a:solidFill>
                      <a:schemeClr val="accent1"/>
                    </a:solidFill>
                  </a:rPr>
                  <a:t>Chargé de missions pour Objectif Fibre</a:t>
                </a:r>
                <a:endParaRPr lang="fr-FR" sz="1200" dirty="0"/>
              </a:p>
            </p:txBody>
          </p:sp>
        </p:grpSp>
        <p:sp>
          <p:nvSpPr>
            <p:cNvPr id="15" name="Rectangle 14">
              <a:extLst>
                <a:ext uri="{FF2B5EF4-FFF2-40B4-BE49-F238E27FC236}">
                  <a16:creationId xmlns:a16="http://schemas.microsoft.com/office/drawing/2014/main" id="{951A97F4-F2C8-9E10-B24B-1AA12CFA4A65}"/>
                </a:ext>
              </a:extLst>
            </p:cNvPr>
            <p:cNvSpPr/>
            <p:nvPr/>
          </p:nvSpPr>
          <p:spPr>
            <a:xfrm>
              <a:off x="461675" y="4963002"/>
              <a:ext cx="2275107" cy="81414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spcAft>
                  <a:spcPts val="300"/>
                </a:spcAft>
              </a:pPr>
              <a:r>
                <a:rPr lang="fr-FR" sz="1100">
                  <a:solidFill>
                    <a:schemeClr val="bg1"/>
                  </a:solidFill>
                </a:rPr>
                <a:t>+33 6 07 16 23 00</a:t>
              </a:r>
            </a:p>
            <a:p>
              <a:pPr>
                <a:spcAft>
                  <a:spcPts val="300"/>
                </a:spcAft>
              </a:pPr>
              <a:r>
                <a:rPr lang="fr-FR" sz="1100">
                  <a:solidFill>
                    <a:schemeClr val="bg1"/>
                  </a:solidFill>
                  <a:hlinkClick r:id="rId7">
                    <a:extLst>
                      <a:ext uri="{A12FA001-AC4F-418D-AE19-62706E023703}">
                        <ahyp:hlinkClr xmlns:ahyp="http://schemas.microsoft.com/office/drawing/2018/hyperlinkcolor" val="tx"/>
                      </a:ext>
                    </a:extLst>
                  </a:hlinkClick>
                </a:rPr>
                <a:t>didiercazes@cazes-conseil.fr</a:t>
              </a:r>
              <a:endParaRPr lang="fr-FR" sz="1100">
                <a:solidFill>
                  <a:schemeClr val="bg1"/>
                </a:solidFill>
              </a:endParaRPr>
            </a:p>
            <a:p>
              <a:pPr>
                <a:spcAft>
                  <a:spcPts val="300"/>
                </a:spcAft>
              </a:pPr>
              <a:r>
                <a:rPr lang="fr-FR" sz="1100">
                  <a:solidFill>
                    <a:schemeClr val="bg1"/>
                  </a:solidFill>
                </a:rPr>
                <a:t>Paris, France</a:t>
              </a:r>
            </a:p>
          </p:txBody>
        </p:sp>
        <p:pic>
          <p:nvPicPr>
            <p:cNvPr id="1026" name="Picture 2" descr="logo LinkedIn png, icône LinkedIn png transparent 18930541 PNG">
              <a:hlinkClick r:id="rId8"/>
              <a:extLst>
                <a:ext uri="{FF2B5EF4-FFF2-40B4-BE49-F238E27FC236}">
                  <a16:creationId xmlns:a16="http://schemas.microsoft.com/office/drawing/2014/main" id="{D15B4EB9-3620-221F-8B40-F53BE89DA48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9105"/>
            <a:stretch/>
          </p:blipFill>
          <p:spPr bwMode="auto">
            <a:xfrm>
              <a:off x="530027" y="5652031"/>
              <a:ext cx="266066" cy="283172"/>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2">
            <a:extLst>
              <a:ext uri="{FF2B5EF4-FFF2-40B4-BE49-F238E27FC236}">
                <a16:creationId xmlns:a16="http://schemas.microsoft.com/office/drawing/2014/main" id="{662E45B6-276A-D908-45E3-515136B926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39610" y="351443"/>
            <a:ext cx="3109932" cy="783804"/>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A6BA72C2-3E71-B6B0-0ED4-FD4AF1468E04}"/>
              </a:ext>
            </a:extLst>
          </p:cNvPr>
          <p:cNvPicPr>
            <a:picLocks noChangeAspect="1"/>
          </p:cNvPicPr>
          <p:nvPr/>
        </p:nvPicPr>
        <p:blipFill>
          <a:blip r:embed="rId11"/>
          <a:stretch>
            <a:fillRect/>
          </a:stretch>
        </p:blipFill>
        <p:spPr>
          <a:xfrm>
            <a:off x="282999" y="351444"/>
            <a:ext cx="2155458" cy="783803"/>
          </a:xfrm>
          <a:prstGeom prst="rect">
            <a:avLst/>
          </a:prstGeom>
        </p:spPr>
      </p:pic>
      <p:sp>
        <p:nvSpPr>
          <p:cNvPr id="2" name="ZoneTexte 1">
            <a:extLst>
              <a:ext uri="{FF2B5EF4-FFF2-40B4-BE49-F238E27FC236}">
                <a16:creationId xmlns:a16="http://schemas.microsoft.com/office/drawing/2014/main" id="{071FA100-D18B-1733-5372-6F1AE9D453AC}"/>
              </a:ext>
            </a:extLst>
          </p:cNvPr>
          <p:cNvSpPr txBox="1"/>
          <p:nvPr/>
        </p:nvSpPr>
        <p:spPr>
          <a:xfrm>
            <a:off x="3264310" y="1135247"/>
            <a:ext cx="184731" cy="307777"/>
          </a:xfrm>
          <a:prstGeom prst="rect">
            <a:avLst/>
          </a:prstGeom>
          <a:noFill/>
        </p:spPr>
        <p:txBody>
          <a:bodyPr wrap="none" rtlCol="0">
            <a:spAutoFit/>
          </a:bodyPr>
          <a:lstStyle/>
          <a:p>
            <a:endParaRPr lang="fr-FR"/>
          </a:p>
        </p:txBody>
      </p:sp>
    </p:spTree>
    <p:extLst>
      <p:ext uri="{BB962C8B-B14F-4D97-AF65-F5344CB8AC3E}">
        <p14:creationId xmlns:p14="http://schemas.microsoft.com/office/powerpoint/2010/main" val="2859817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cxnSp>
        <p:nvCxnSpPr>
          <p:cNvPr id="4" name="Google Shape;114;p1">
            <a:extLst>
              <a:ext uri="{FF2B5EF4-FFF2-40B4-BE49-F238E27FC236}">
                <a16:creationId xmlns:a16="http://schemas.microsoft.com/office/drawing/2014/main" id="{4D9D1DC8-7352-E9CA-E5A8-A39A33FA61B9}"/>
              </a:ext>
            </a:extLst>
          </p:cNvPr>
          <p:cNvCxnSpPr/>
          <p:nvPr/>
        </p:nvCxnSpPr>
        <p:spPr>
          <a:xfrm>
            <a:off x="9180826" y="3348337"/>
            <a:ext cx="3196780" cy="0"/>
          </a:xfrm>
          <a:prstGeom prst="straightConnector1">
            <a:avLst/>
          </a:prstGeom>
          <a:noFill/>
          <a:ln w="15875" cap="flat" cmpd="sng">
            <a:solidFill>
              <a:srgbClr val="7EA8D9">
                <a:alpha val="34117"/>
              </a:srgbClr>
            </a:solidFill>
            <a:prstDash val="solid"/>
            <a:miter lim="800000"/>
            <a:headEnd type="none" w="sm" len="sm"/>
            <a:tailEnd type="none" w="sm" len="sm"/>
          </a:ln>
        </p:spPr>
      </p:cxnSp>
      <p:cxnSp>
        <p:nvCxnSpPr>
          <p:cNvPr id="5" name="Google Shape;115;p1">
            <a:extLst>
              <a:ext uri="{FF2B5EF4-FFF2-40B4-BE49-F238E27FC236}">
                <a16:creationId xmlns:a16="http://schemas.microsoft.com/office/drawing/2014/main" id="{21B1A78C-DBA1-AC79-6933-5A0A9E31186F}"/>
              </a:ext>
            </a:extLst>
          </p:cNvPr>
          <p:cNvCxnSpPr/>
          <p:nvPr/>
        </p:nvCxnSpPr>
        <p:spPr>
          <a:xfrm>
            <a:off x="8563818" y="3186559"/>
            <a:ext cx="2198465" cy="0"/>
          </a:xfrm>
          <a:prstGeom prst="straightConnector1">
            <a:avLst/>
          </a:prstGeom>
          <a:noFill/>
          <a:ln w="15875" cap="flat" cmpd="sng">
            <a:solidFill>
              <a:srgbClr val="7EA8D9">
                <a:alpha val="34117"/>
              </a:srgbClr>
            </a:solidFill>
            <a:prstDash val="solid"/>
            <a:miter lim="800000"/>
            <a:headEnd type="none" w="sm" len="sm"/>
            <a:tailEnd type="none" w="sm" len="sm"/>
          </a:ln>
        </p:spPr>
      </p:cxnSp>
      <p:sp>
        <p:nvSpPr>
          <p:cNvPr id="6" name="Google Shape;91;g2581c7e2ffb_0_6">
            <a:extLst>
              <a:ext uri="{FF2B5EF4-FFF2-40B4-BE49-F238E27FC236}">
                <a16:creationId xmlns:a16="http://schemas.microsoft.com/office/drawing/2014/main" id="{7EA23E25-97CE-E9F2-261D-D63EF55CC468}"/>
              </a:ext>
            </a:extLst>
          </p:cNvPr>
          <p:cNvSpPr txBox="1"/>
          <p:nvPr/>
        </p:nvSpPr>
        <p:spPr>
          <a:xfrm>
            <a:off x="505370" y="1493453"/>
            <a:ext cx="11381830" cy="2906909"/>
          </a:xfrm>
          <a:prstGeom prst="rect">
            <a:avLst/>
          </a:prstGeom>
          <a:noFill/>
          <a:ln>
            <a:noFill/>
          </a:ln>
        </p:spPr>
        <p:txBody>
          <a:bodyPr spcFirstLastPara="1" wrap="square" lIns="91425" tIns="45700" rIns="91425" bIns="45700" anchor="t" anchorCtr="0">
            <a:spAutoFit/>
          </a:bodyPr>
          <a:lstStyle/>
          <a:p>
            <a:pPr marL="285750" indent="-285750" algn="just">
              <a:lnSpc>
                <a:spcPct val="115000"/>
              </a:lnSpc>
              <a:buClr>
                <a:srgbClr val="7EA8D9"/>
              </a:buClr>
              <a:buSzPts val="1800"/>
              <a:buFont typeface="Wingdings" panose="05000000000000000000" pitchFamily="2" charset="2"/>
              <a:buChar char="§"/>
            </a:pPr>
            <a:r>
              <a:rPr lang="fr-FR" sz="2000" b="1" dirty="0">
                <a:solidFill>
                  <a:srgbClr val="0070C0"/>
                </a:solidFill>
                <a:latin typeface="Calibri" panose="020F0502020204030204" pitchFamily="34" charset="0"/>
                <a:ea typeface="Calibri" panose="020F0502020204030204" pitchFamily="34" charset="0"/>
                <a:cs typeface="Calibri" panose="020F0502020204030204" pitchFamily="34" charset="0"/>
                <a:sym typeface="Roboto"/>
              </a:rPr>
              <a:t>Les quatre raisons à la fermeture du cuivre sont d’ordre :</a:t>
            </a:r>
          </a:p>
          <a:p>
            <a:pPr marL="342900" indent="-342900" algn="just">
              <a:lnSpc>
                <a:spcPct val="115000"/>
              </a:lnSpc>
              <a:spcAft>
                <a:spcPts val="600"/>
              </a:spcAft>
              <a:buClr>
                <a:srgbClr val="7EA8D9"/>
              </a:buClr>
              <a:buSzPts val="1800"/>
              <a:buFont typeface="Wingdings" panose="05000000000000000000" pitchFamily="2" charset="2"/>
              <a:buChar char="Ø"/>
            </a:pPr>
            <a:r>
              <a:rPr lang="fr-FR" sz="1800" b="1" dirty="0">
                <a:solidFill>
                  <a:srgbClr val="0070C0"/>
                </a:solidFill>
                <a:latin typeface="Calibri" panose="020F0502020204030204" pitchFamily="34" charset="0"/>
                <a:ea typeface="Calibri" panose="020F0502020204030204" pitchFamily="34" charset="0"/>
                <a:cs typeface="Calibri" panose="020F0502020204030204" pitchFamily="34" charset="0"/>
                <a:sym typeface="Roboto"/>
              </a:rPr>
              <a:t>Sociétal</a:t>
            </a:r>
            <a:r>
              <a:rPr lang="fr-FR" sz="1800" b="1"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 :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les usages sont en évolution et plus nombreux, d’où un </a:t>
            </a:r>
            <a:r>
              <a:rPr lang="fr-FR" sz="1800" b="1"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besoin croissant en débits et fiabilité</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 </a:t>
            </a:r>
          </a:p>
          <a:p>
            <a:pPr marL="342900" indent="-342900" algn="just">
              <a:lnSpc>
                <a:spcPct val="115000"/>
              </a:lnSpc>
              <a:spcAft>
                <a:spcPts val="600"/>
              </a:spcAft>
              <a:buClr>
                <a:srgbClr val="7EA8D9"/>
              </a:buClr>
              <a:buSzPts val="1800"/>
              <a:buFont typeface="Wingdings" panose="05000000000000000000" pitchFamily="2" charset="2"/>
              <a:buChar char="Ø"/>
            </a:pPr>
            <a:r>
              <a:rPr lang="fr-FR" sz="1800" b="1" dirty="0">
                <a:solidFill>
                  <a:srgbClr val="0070C0"/>
                </a:solidFill>
                <a:latin typeface="Calibri" panose="020F0502020204030204" pitchFamily="34" charset="0"/>
                <a:ea typeface="Calibri" panose="020F0502020204030204" pitchFamily="34" charset="0"/>
                <a:cs typeface="Calibri" panose="020F0502020204030204" pitchFamily="34" charset="0"/>
                <a:sym typeface="Roboto"/>
              </a:rPr>
              <a:t>Technique</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 : le Plan France Très Haut Débit est garant d’un accès pour tous au </a:t>
            </a:r>
            <a:r>
              <a:rPr lang="fr-FR" sz="1800" b="1"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réseau le plus performant et résiliant</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 </a:t>
            </a:r>
          </a:p>
          <a:p>
            <a:pPr marL="342900" indent="-342900" algn="just">
              <a:lnSpc>
                <a:spcPct val="115000"/>
              </a:lnSpc>
              <a:spcAft>
                <a:spcPts val="600"/>
              </a:spcAft>
              <a:buClr>
                <a:srgbClr val="7EA8D9"/>
              </a:buClr>
              <a:buSzPts val="1800"/>
              <a:buFont typeface="Wingdings" panose="05000000000000000000" pitchFamily="2" charset="2"/>
              <a:buChar char="Ø"/>
            </a:pPr>
            <a:r>
              <a:rPr lang="fr-FR" sz="1800" b="1" dirty="0">
                <a:solidFill>
                  <a:srgbClr val="0070C0"/>
                </a:solidFill>
                <a:latin typeface="Calibri" panose="020F0502020204030204" pitchFamily="34" charset="0"/>
                <a:ea typeface="Calibri" panose="020F0502020204030204" pitchFamily="34" charset="0"/>
                <a:cs typeface="Calibri" panose="020F0502020204030204" pitchFamily="34" charset="0"/>
                <a:sym typeface="Roboto"/>
              </a:rPr>
              <a:t>Economique</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 : la volonté de </a:t>
            </a:r>
            <a:r>
              <a:rPr lang="fr-FR" sz="1800" b="1"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mettre fin à un empilement de réseaux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qui additionne les coûts d’entretien et de maintenance. </a:t>
            </a:r>
            <a:r>
              <a:rPr lang="fr-FR" sz="1800" b="1"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Diminution continue du nombre d’utilisateurs sur cuivre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au profit de la fibre : baisse +20 % en un an.</a:t>
            </a:r>
          </a:p>
          <a:p>
            <a:pPr marL="342900" indent="-342900" algn="just">
              <a:lnSpc>
                <a:spcPct val="115000"/>
              </a:lnSpc>
              <a:buClr>
                <a:srgbClr val="7EA8D9"/>
              </a:buClr>
              <a:buSzPts val="1800"/>
              <a:buFont typeface="Wingdings" panose="05000000000000000000" pitchFamily="2" charset="2"/>
              <a:buChar char="Ø"/>
            </a:pPr>
            <a:r>
              <a:rPr lang="fr-FR" sz="1800" b="1" dirty="0">
                <a:solidFill>
                  <a:srgbClr val="0070C0"/>
                </a:solidFill>
                <a:latin typeface="Calibri" panose="020F0502020204030204" pitchFamily="34" charset="0"/>
                <a:ea typeface="Calibri" panose="020F0502020204030204" pitchFamily="34" charset="0"/>
                <a:cs typeface="Calibri" panose="020F0502020204030204" pitchFamily="34" charset="0"/>
                <a:sym typeface="Roboto"/>
              </a:rPr>
              <a:t>Environnemental</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 : par la mise en place de réseaux plus performants et moins énergivores (de leur création jusqu’à leur utilisation). Une étude présente </a:t>
            </a:r>
            <a:r>
              <a:rPr lang="fr-FR" sz="1800" b="1"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la fibre comme 4 fois moins énergivore que le cuivre</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 (étude économique 2020, publiée par la Fédération Française des Télécoms). </a:t>
            </a:r>
            <a:r>
              <a:rPr lang="fr-FR" sz="1800" b="1"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La fibre consomme 4 fois moins d’électricité que le cuivre</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a:t>
            </a:r>
          </a:p>
        </p:txBody>
      </p:sp>
      <p:sp>
        <p:nvSpPr>
          <p:cNvPr id="10" name="Google Shape;89;g2581c7e2ffb_0_6">
            <a:extLst>
              <a:ext uri="{FF2B5EF4-FFF2-40B4-BE49-F238E27FC236}">
                <a16:creationId xmlns:a16="http://schemas.microsoft.com/office/drawing/2014/main" id="{E1FCD79C-6624-6960-31F3-818053517DC5}"/>
              </a:ext>
            </a:extLst>
          </p:cNvPr>
          <p:cNvSpPr txBox="1"/>
          <p:nvPr/>
        </p:nvSpPr>
        <p:spPr>
          <a:xfrm>
            <a:off x="597106" y="559548"/>
            <a:ext cx="6796752"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fr-FR" sz="2400" b="1" dirty="0">
                <a:solidFill>
                  <a:srgbClr val="0070C0"/>
                </a:solidFill>
                <a:latin typeface="Montserrat"/>
                <a:ea typeface="Montserrat"/>
                <a:cs typeface="Montserrat"/>
                <a:sym typeface="Montserrat"/>
              </a:rPr>
              <a:t>Pourquoi abandonne-t-on le cuivre ? Sous quelle condition ?</a:t>
            </a:r>
          </a:p>
        </p:txBody>
      </p:sp>
      <p:pic>
        <p:nvPicPr>
          <p:cNvPr id="2" name="Picture 2">
            <a:extLst>
              <a:ext uri="{FF2B5EF4-FFF2-40B4-BE49-F238E27FC236}">
                <a16:creationId xmlns:a16="http://schemas.microsoft.com/office/drawing/2014/main" id="{1173E92A-7D7C-BD8D-484D-C0AB136B8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610" y="351443"/>
            <a:ext cx="3109932" cy="783804"/>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91;g2581c7e2ffb_0_6">
            <a:extLst>
              <a:ext uri="{FF2B5EF4-FFF2-40B4-BE49-F238E27FC236}">
                <a16:creationId xmlns:a16="http://schemas.microsoft.com/office/drawing/2014/main" id="{C03EF801-ECEB-5E61-8E38-DF4171B91883}"/>
              </a:ext>
            </a:extLst>
          </p:cNvPr>
          <p:cNvSpPr txBox="1"/>
          <p:nvPr/>
        </p:nvSpPr>
        <p:spPr>
          <a:xfrm>
            <a:off x="505369" y="4511965"/>
            <a:ext cx="10791895" cy="1951263"/>
          </a:xfrm>
          <a:prstGeom prst="rect">
            <a:avLst/>
          </a:prstGeom>
          <a:noFill/>
          <a:ln>
            <a:noFill/>
          </a:ln>
        </p:spPr>
        <p:txBody>
          <a:bodyPr spcFirstLastPara="1" wrap="square" lIns="91425" tIns="45700" rIns="91425" bIns="45700" anchor="t" anchorCtr="0">
            <a:spAutoFit/>
          </a:bodyPr>
          <a:lstStyle/>
          <a:p>
            <a:pPr marL="285750" indent="-285750" algn="just">
              <a:lnSpc>
                <a:spcPct val="115000"/>
              </a:lnSpc>
              <a:buClr>
                <a:srgbClr val="7EA8D9"/>
              </a:buClr>
              <a:buSzPts val="1800"/>
              <a:buFont typeface="Wingdings" panose="05000000000000000000" pitchFamily="2" charset="2"/>
              <a:buChar char="§"/>
            </a:pPr>
            <a:r>
              <a:rPr lang="fr-FR" sz="2000" b="1" dirty="0">
                <a:solidFill>
                  <a:srgbClr val="0070C0"/>
                </a:solidFill>
                <a:latin typeface="Calibri" panose="020F0502020204030204" pitchFamily="34" charset="0"/>
                <a:ea typeface="Calibri" panose="020F0502020204030204" pitchFamily="34" charset="0"/>
                <a:cs typeface="Calibri" panose="020F0502020204030204" pitchFamily="34" charset="0"/>
                <a:sym typeface="Roboto"/>
              </a:rPr>
              <a:t>Un prérequis : vigilance en place de l’ARCEP en trois points pour le bien du consommateur :</a:t>
            </a:r>
          </a:p>
          <a:p>
            <a:pPr marL="342900" indent="-342900" algn="just">
              <a:lnSpc>
                <a:spcPct val="115000"/>
              </a:lnSpc>
              <a:spcAft>
                <a:spcPts val="600"/>
              </a:spcAft>
              <a:buClr>
                <a:srgbClr val="7EA8D9"/>
              </a:buClr>
              <a:buSzPts val="1800"/>
              <a:buFont typeface="Wingdings" panose="05000000000000000000" pitchFamily="2" charset="2"/>
              <a:buChar char="Ø"/>
            </a:pPr>
            <a:r>
              <a:rPr lang="fr-FR" sz="1800" b="1" dirty="0">
                <a:solidFill>
                  <a:srgbClr val="0070C0"/>
                </a:solidFill>
                <a:latin typeface="Calibri" panose="020F0502020204030204" pitchFamily="34" charset="0"/>
                <a:ea typeface="Calibri" panose="020F0502020204030204" pitchFamily="34" charset="0"/>
                <a:cs typeface="Calibri" panose="020F0502020204030204" pitchFamily="34" charset="0"/>
                <a:sym typeface="Roboto"/>
              </a:rPr>
              <a:t>1</a:t>
            </a:r>
            <a:r>
              <a:rPr lang="fr-FR" sz="1800" b="1"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 : </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S’assurer que des offres alternatives au cuivre existent (présence de la fibre optique autant que possible) </a:t>
            </a:r>
          </a:p>
          <a:p>
            <a:pPr marL="342900" indent="-342900" algn="just">
              <a:lnSpc>
                <a:spcPct val="115000"/>
              </a:lnSpc>
              <a:spcAft>
                <a:spcPts val="600"/>
              </a:spcAft>
              <a:buClr>
                <a:srgbClr val="7EA8D9"/>
              </a:buClr>
              <a:buSzPts val="1800"/>
              <a:buFont typeface="Wingdings" panose="05000000000000000000" pitchFamily="2" charset="2"/>
              <a:buChar char="Ø"/>
            </a:pPr>
            <a:r>
              <a:rPr lang="fr-FR" sz="1800" b="1" dirty="0">
                <a:solidFill>
                  <a:srgbClr val="0070C0"/>
                </a:solidFill>
                <a:latin typeface="Calibri" panose="020F0502020204030204" pitchFamily="34" charset="0"/>
                <a:ea typeface="Calibri" panose="020F0502020204030204" pitchFamily="34" charset="0"/>
                <a:cs typeface="Calibri" panose="020F0502020204030204" pitchFamily="34" charset="0"/>
                <a:sym typeface="Roboto"/>
              </a:rPr>
              <a:t>2</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 : Maintenir des conditions tarifaires abordables . </a:t>
            </a:r>
          </a:p>
          <a:p>
            <a:pPr marL="342900" indent="-342900" algn="just">
              <a:lnSpc>
                <a:spcPct val="115000"/>
              </a:lnSpc>
              <a:spcAft>
                <a:spcPts val="600"/>
              </a:spcAft>
              <a:buClr>
                <a:srgbClr val="7EA8D9"/>
              </a:buClr>
              <a:buSzPts val="1800"/>
              <a:buFont typeface="Wingdings" panose="05000000000000000000" pitchFamily="2" charset="2"/>
              <a:buChar char="Ø"/>
            </a:pPr>
            <a:r>
              <a:rPr lang="fr-FR" sz="1800" b="1" dirty="0">
                <a:solidFill>
                  <a:srgbClr val="0070C0"/>
                </a:solidFill>
                <a:latin typeface="Calibri" panose="020F0502020204030204" pitchFamily="34" charset="0"/>
                <a:ea typeface="Calibri" panose="020F0502020204030204" pitchFamily="34" charset="0"/>
                <a:cs typeface="Calibri" panose="020F0502020204030204" pitchFamily="34" charset="0"/>
                <a:sym typeface="Roboto"/>
              </a:rPr>
              <a:t>3</a:t>
            </a:r>
            <a:r>
              <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rPr>
              <a:t> : Assurer la disponibilité d’une offre de téléphonie seule sur la fibre.</a:t>
            </a:r>
          </a:p>
          <a:p>
            <a:pPr marL="342900" indent="-342900" algn="just">
              <a:lnSpc>
                <a:spcPct val="115000"/>
              </a:lnSpc>
              <a:buClr>
                <a:srgbClr val="7EA8D9"/>
              </a:buClr>
              <a:buSzPts val="1800"/>
              <a:buFont typeface="Wingdings" panose="05000000000000000000" pitchFamily="2" charset="2"/>
              <a:buChar char="Ø"/>
            </a:pPr>
            <a:endParaRPr lang="fr-FR"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Roboto"/>
            </a:endParaRPr>
          </a:p>
        </p:txBody>
      </p:sp>
    </p:spTree>
    <p:extLst>
      <p:ext uri="{BB962C8B-B14F-4D97-AF65-F5344CB8AC3E}">
        <p14:creationId xmlns:p14="http://schemas.microsoft.com/office/powerpoint/2010/main" val="66366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0" name="Google Shape;89;g2581c7e2ffb_0_6">
            <a:extLst>
              <a:ext uri="{FF2B5EF4-FFF2-40B4-BE49-F238E27FC236}">
                <a16:creationId xmlns:a16="http://schemas.microsoft.com/office/drawing/2014/main" id="{E1FCD79C-6624-6960-31F3-818053517DC5}"/>
              </a:ext>
            </a:extLst>
          </p:cNvPr>
          <p:cNvSpPr txBox="1"/>
          <p:nvPr/>
        </p:nvSpPr>
        <p:spPr>
          <a:xfrm>
            <a:off x="652849" y="346497"/>
            <a:ext cx="9510280"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fr-FR" sz="2400" b="1" dirty="0">
                <a:solidFill>
                  <a:srgbClr val="0070C0"/>
                </a:solidFill>
                <a:latin typeface="Montserrat"/>
                <a:ea typeface="Montserrat"/>
                <a:cs typeface="Montserrat"/>
                <a:sym typeface="Montserrat"/>
              </a:rPr>
              <a:t>Le plan de fermeture </a:t>
            </a:r>
          </a:p>
          <a:p>
            <a:pPr marL="0" marR="0" lvl="0" indent="0" rtl="0">
              <a:spcBef>
                <a:spcPts val="0"/>
              </a:spcBef>
              <a:spcAft>
                <a:spcPts val="0"/>
              </a:spcAft>
              <a:buNone/>
            </a:pPr>
            <a:r>
              <a:rPr lang="fr-FR" sz="2400" b="1" dirty="0">
                <a:solidFill>
                  <a:srgbClr val="0070C0"/>
                </a:solidFill>
                <a:latin typeface="Montserrat"/>
                <a:ea typeface="Montserrat"/>
                <a:cs typeface="Montserrat"/>
                <a:sym typeface="Montserrat"/>
              </a:rPr>
              <a:t>de la Boucle Locale Cuivre d’Orange en 7 étapes </a:t>
            </a:r>
          </a:p>
        </p:txBody>
      </p:sp>
      <p:pic>
        <p:nvPicPr>
          <p:cNvPr id="2" name="Picture 2">
            <a:extLst>
              <a:ext uri="{FF2B5EF4-FFF2-40B4-BE49-F238E27FC236}">
                <a16:creationId xmlns:a16="http://schemas.microsoft.com/office/drawing/2014/main" id="{2B31875B-4D27-39D5-E105-52AAEF1E0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610" y="351443"/>
            <a:ext cx="3109932" cy="78380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e 19">
            <a:extLst>
              <a:ext uri="{FF2B5EF4-FFF2-40B4-BE49-F238E27FC236}">
                <a16:creationId xmlns:a16="http://schemas.microsoft.com/office/drawing/2014/main" id="{20FA6041-6E6F-65F7-C9D8-0B6A1A5DFF0D}"/>
              </a:ext>
            </a:extLst>
          </p:cNvPr>
          <p:cNvGrpSpPr/>
          <p:nvPr/>
        </p:nvGrpSpPr>
        <p:grpSpPr>
          <a:xfrm>
            <a:off x="652849" y="1516624"/>
            <a:ext cx="10763399" cy="5105407"/>
            <a:chOff x="652849" y="1516624"/>
            <a:chExt cx="10763399" cy="5105407"/>
          </a:xfrm>
        </p:grpSpPr>
        <p:cxnSp>
          <p:nvCxnSpPr>
            <p:cNvPr id="5" name="Google Shape;115;p1">
              <a:extLst>
                <a:ext uri="{FF2B5EF4-FFF2-40B4-BE49-F238E27FC236}">
                  <a16:creationId xmlns:a16="http://schemas.microsoft.com/office/drawing/2014/main" id="{21B1A78C-DBA1-AC79-6933-5A0A9E31186F}"/>
                </a:ext>
              </a:extLst>
            </p:cNvPr>
            <p:cNvCxnSpPr/>
            <p:nvPr/>
          </p:nvCxnSpPr>
          <p:spPr>
            <a:xfrm>
              <a:off x="8711298" y="3083803"/>
              <a:ext cx="2198465" cy="0"/>
            </a:xfrm>
            <a:prstGeom prst="straightConnector1">
              <a:avLst/>
            </a:prstGeom>
            <a:noFill/>
            <a:ln w="15875" cap="flat" cmpd="sng">
              <a:solidFill>
                <a:srgbClr val="7EA8D9">
                  <a:alpha val="34117"/>
                </a:srgbClr>
              </a:solidFill>
              <a:prstDash val="solid"/>
              <a:miter lim="800000"/>
              <a:headEnd type="none" w="sm" len="sm"/>
              <a:tailEnd type="none" w="sm" len="sm"/>
            </a:ln>
          </p:spPr>
        </p:cxnSp>
        <p:pic>
          <p:nvPicPr>
            <p:cNvPr id="7" name="Image 6">
              <a:extLst>
                <a:ext uri="{FF2B5EF4-FFF2-40B4-BE49-F238E27FC236}">
                  <a16:creationId xmlns:a16="http://schemas.microsoft.com/office/drawing/2014/main" id="{25ADA7E2-A2C0-4729-9ABA-557037DABCA8}"/>
                </a:ext>
              </a:extLst>
            </p:cNvPr>
            <p:cNvPicPr>
              <a:picLocks noChangeAspect="1"/>
            </p:cNvPicPr>
            <p:nvPr/>
          </p:nvPicPr>
          <p:blipFill>
            <a:blip r:embed="rId4"/>
            <a:srcRect l="3977" t="16913"/>
            <a:stretch/>
          </p:blipFill>
          <p:spPr>
            <a:xfrm>
              <a:off x="775751" y="1516624"/>
              <a:ext cx="10640497" cy="3615814"/>
            </a:xfrm>
            <a:prstGeom prst="rect">
              <a:avLst/>
            </a:prstGeom>
          </p:spPr>
        </p:pic>
        <p:grpSp>
          <p:nvGrpSpPr>
            <p:cNvPr id="16" name="Groupe 15">
              <a:extLst>
                <a:ext uri="{FF2B5EF4-FFF2-40B4-BE49-F238E27FC236}">
                  <a16:creationId xmlns:a16="http://schemas.microsoft.com/office/drawing/2014/main" id="{F984A9B8-3BEF-8603-14A3-02B1CB21D1F6}"/>
                </a:ext>
              </a:extLst>
            </p:cNvPr>
            <p:cNvGrpSpPr/>
            <p:nvPr/>
          </p:nvGrpSpPr>
          <p:grpSpPr>
            <a:xfrm>
              <a:off x="652849" y="3379840"/>
              <a:ext cx="4666402" cy="3242191"/>
              <a:chOff x="652849" y="3379840"/>
              <a:chExt cx="4666402" cy="3242191"/>
            </a:xfrm>
          </p:grpSpPr>
          <p:sp>
            <p:nvSpPr>
              <p:cNvPr id="4" name="Rectangle 3">
                <a:extLst>
                  <a:ext uri="{FF2B5EF4-FFF2-40B4-BE49-F238E27FC236}">
                    <a16:creationId xmlns:a16="http://schemas.microsoft.com/office/drawing/2014/main" id="{F64F2FEE-7C75-C8E7-06A8-CD508FA53239}"/>
                  </a:ext>
                </a:extLst>
              </p:cNvPr>
              <p:cNvSpPr/>
              <p:nvPr/>
            </p:nvSpPr>
            <p:spPr>
              <a:xfrm>
                <a:off x="3834580" y="3379840"/>
                <a:ext cx="1484671" cy="3001297"/>
              </a:xfrm>
              <a:prstGeom prst="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9" name="ZoneTexte 8">
                <a:extLst>
                  <a:ext uri="{FF2B5EF4-FFF2-40B4-BE49-F238E27FC236}">
                    <a16:creationId xmlns:a16="http://schemas.microsoft.com/office/drawing/2014/main" id="{5E696B10-1F58-A21A-A5A6-BFD7F25AE763}"/>
                  </a:ext>
                </a:extLst>
              </p:cNvPr>
              <p:cNvSpPr txBox="1"/>
              <p:nvPr/>
            </p:nvSpPr>
            <p:spPr>
              <a:xfrm>
                <a:off x="3834580" y="5132438"/>
                <a:ext cx="1484671" cy="1169551"/>
              </a:xfrm>
              <a:prstGeom prst="rect">
                <a:avLst/>
              </a:prstGeom>
              <a:noFill/>
            </p:spPr>
            <p:txBody>
              <a:bodyPr wrap="square" rtlCol="0">
                <a:spAutoFit/>
              </a:bodyPr>
              <a:lstStyle/>
              <a:p>
                <a:r>
                  <a:rPr lang="fr-FR" b="1" dirty="0">
                    <a:solidFill>
                      <a:srgbClr val="002060"/>
                    </a:solidFill>
                  </a:rPr>
                  <a:t>2025 : </a:t>
                </a:r>
                <a:r>
                  <a:rPr lang="fr-FR" dirty="0">
                    <a:solidFill>
                      <a:srgbClr val="002060"/>
                    </a:solidFill>
                  </a:rPr>
                  <a:t>année charnière avec le passage à l’échelle de l’industrialisation</a:t>
                </a:r>
              </a:p>
            </p:txBody>
          </p:sp>
          <p:pic>
            <p:nvPicPr>
              <p:cNvPr id="11" name="Graphique 10" descr="Décollage avec un remplissage uni">
                <a:extLst>
                  <a:ext uri="{FF2B5EF4-FFF2-40B4-BE49-F238E27FC236}">
                    <a16:creationId xmlns:a16="http://schemas.microsoft.com/office/drawing/2014/main" id="{A511013F-BA19-995E-FA05-0A83FD9F99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1697" y="5555094"/>
                <a:ext cx="1066937" cy="1066937"/>
              </a:xfrm>
              <a:prstGeom prst="rect">
                <a:avLst/>
              </a:prstGeom>
            </p:spPr>
          </p:pic>
          <p:pic>
            <p:nvPicPr>
              <p:cNvPr id="12" name="Graphique 11" descr="Avion avec un remplissage uni">
                <a:extLst>
                  <a:ext uri="{FF2B5EF4-FFF2-40B4-BE49-F238E27FC236}">
                    <a16:creationId xmlns:a16="http://schemas.microsoft.com/office/drawing/2014/main" id="{0A616F94-21E8-001F-2DCA-41EBB8DFCBB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537598">
                <a:off x="4142366" y="4178942"/>
                <a:ext cx="1066937" cy="1066937"/>
              </a:xfrm>
              <a:prstGeom prst="rect">
                <a:avLst/>
              </a:prstGeom>
            </p:spPr>
          </p:pic>
          <p:cxnSp>
            <p:nvCxnSpPr>
              <p:cNvPr id="14" name="Connecteur droit 13">
                <a:extLst>
                  <a:ext uri="{FF2B5EF4-FFF2-40B4-BE49-F238E27FC236}">
                    <a16:creationId xmlns:a16="http://schemas.microsoft.com/office/drawing/2014/main" id="{7D35CD5F-CEA2-75F3-30E0-AE0542D4F695}"/>
                  </a:ext>
                </a:extLst>
              </p:cNvPr>
              <p:cNvCxnSpPr>
                <a:cxnSpLocks/>
              </p:cNvCxnSpPr>
              <p:nvPr/>
            </p:nvCxnSpPr>
            <p:spPr>
              <a:xfrm flipH="1">
                <a:off x="652849" y="6381137"/>
                <a:ext cx="4666402"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17" name="Graphique 16" descr="Avion avec un remplissage uni">
              <a:extLst>
                <a:ext uri="{FF2B5EF4-FFF2-40B4-BE49-F238E27FC236}">
                  <a16:creationId xmlns:a16="http://schemas.microsoft.com/office/drawing/2014/main" id="{A93AFDDF-8873-BFC9-500D-A92F3038A5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6607550" y="2846371"/>
              <a:ext cx="1066937" cy="1066937"/>
            </a:xfrm>
            <a:prstGeom prst="rect">
              <a:avLst/>
            </a:prstGeom>
          </p:spPr>
        </p:pic>
        <p:pic>
          <p:nvPicPr>
            <p:cNvPr id="18" name="Graphique 17" descr="Avion avec un remplissage uni">
              <a:extLst>
                <a:ext uri="{FF2B5EF4-FFF2-40B4-BE49-F238E27FC236}">
                  <a16:creationId xmlns:a16="http://schemas.microsoft.com/office/drawing/2014/main" id="{73102206-1A3E-E647-7A71-EAF06D7321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7863800" y="2846371"/>
              <a:ext cx="1066937" cy="1066937"/>
            </a:xfrm>
            <a:prstGeom prst="rect">
              <a:avLst/>
            </a:prstGeom>
          </p:spPr>
        </p:pic>
        <p:pic>
          <p:nvPicPr>
            <p:cNvPr id="19" name="Graphique 18" descr="Avion avec un remplissage uni">
              <a:extLst>
                <a:ext uri="{FF2B5EF4-FFF2-40B4-BE49-F238E27FC236}">
                  <a16:creationId xmlns:a16="http://schemas.microsoft.com/office/drawing/2014/main" id="{412BB1F0-0583-E671-C3D2-C55EC613A0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9333796" y="2846371"/>
              <a:ext cx="1066937" cy="1066937"/>
            </a:xfrm>
            <a:prstGeom prst="rect">
              <a:avLst/>
            </a:prstGeom>
          </p:spPr>
        </p:pic>
      </p:grpSp>
    </p:spTree>
    <p:extLst>
      <p:ext uri="{BB962C8B-B14F-4D97-AF65-F5344CB8AC3E}">
        <p14:creationId xmlns:p14="http://schemas.microsoft.com/office/powerpoint/2010/main" val="2092804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28CF0352-A33D-1649-214C-ADB36F229DA2}"/>
            </a:ext>
          </a:extLst>
        </p:cNvPr>
        <p:cNvGrpSpPr/>
        <p:nvPr/>
      </p:nvGrpSpPr>
      <p:grpSpPr>
        <a:xfrm>
          <a:off x="0" y="0"/>
          <a:ext cx="0" cy="0"/>
          <a:chOff x="0" y="0"/>
          <a:chExt cx="0" cy="0"/>
        </a:xfrm>
      </p:grpSpPr>
      <p:sp>
        <p:nvSpPr>
          <p:cNvPr id="10" name="Google Shape;89;g2581c7e2ffb_0_6">
            <a:extLst>
              <a:ext uri="{FF2B5EF4-FFF2-40B4-BE49-F238E27FC236}">
                <a16:creationId xmlns:a16="http://schemas.microsoft.com/office/drawing/2014/main" id="{C946051F-CC12-6B2A-E10C-36F10A76690D}"/>
              </a:ext>
            </a:extLst>
          </p:cNvPr>
          <p:cNvSpPr txBox="1"/>
          <p:nvPr/>
        </p:nvSpPr>
        <p:spPr>
          <a:xfrm>
            <a:off x="652849" y="346497"/>
            <a:ext cx="9510280"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1" i="0" u="none" strike="noStrike" kern="0" cap="none" spc="0" normalizeH="0" baseline="0" noProof="0" dirty="0">
                <a:ln>
                  <a:noFill/>
                </a:ln>
                <a:solidFill>
                  <a:srgbClr val="0070C0"/>
                </a:solidFill>
                <a:effectLst/>
                <a:uLnTx/>
                <a:uFillTx/>
                <a:latin typeface="Montserrat"/>
                <a:ea typeface="Montserrat"/>
                <a:cs typeface="Montserrat"/>
                <a:sym typeface="Montserrat"/>
              </a:rPr>
              <a:t>Tous concernés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1" i="0" u="none" strike="noStrike" kern="0" cap="none" spc="0" normalizeH="0" baseline="0" noProof="0" dirty="0">
                <a:ln>
                  <a:noFill/>
                </a:ln>
                <a:solidFill>
                  <a:srgbClr val="0070C0"/>
                </a:solidFill>
                <a:effectLst/>
                <a:uLnTx/>
                <a:uFillTx/>
                <a:latin typeface="Montserrat"/>
                <a:ea typeface="Montserrat"/>
                <a:cs typeface="Montserrat"/>
                <a:sym typeface="Montserrat"/>
              </a:rPr>
              <a:t>par la fermeture du réseau cuivre ?</a:t>
            </a:r>
          </a:p>
        </p:txBody>
      </p:sp>
      <p:pic>
        <p:nvPicPr>
          <p:cNvPr id="2" name="Picture 2">
            <a:extLst>
              <a:ext uri="{FF2B5EF4-FFF2-40B4-BE49-F238E27FC236}">
                <a16:creationId xmlns:a16="http://schemas.microsoft.com/office/drawing/2014/main" id="{756DFD32-FEAD-F72E-999A-E30309403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610" y="351443"/>
            <a:ext cx="3109932" cy="78380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e 7">
            <a:extLst>
              <a:ext uri="{FF2B5EF4-FFF2-40B4-BE49-F238E27FC236}">
                <a16:creationId xmlns:a16="http://schemas.microsoft.com/office/drawing/2014/main" id="{1D38C309-B1D9-F255-064A-F978650CDB52}"/>
              </a:ext>
            </a:extLst>
          </p:cNvPr>
          <p:cNvGrpSpPr/>
          <p:nvPr/>
        </p:nvGrpSpPr>
        <p:grpSpPr>
          <a:xfrm>
            <a:off x="717753" y="1553734"/>
            <a:ext cx="10940254" cy="4689751"/>
            <a:chOff x="717753" y="1553734"/>
            <a:chExt cx="10940254" cy="4689751"/>
          </a:xfrm>
        </p:grpSpPr>
        <p:cxnSp>
          <p:nvCxnSpPr>
            <p:cNvPr id="5" name="Google Shape;115;p1">
              <a:extLst>
                <a:ext uri="{FF2B5EF4-FFF2-40B4-BE49-F238E27FC236}">
                  <a16:creationId xmlns:a16="http://schemas.microsoft.com/office/drawing/2014/main" id="{961484F0-1EDE-96B4-99B7-FCA79E26E2BE}"/>
                </a:ext>
              </a:extLst>
            </p:cNvPr>
            <p:cNvCxnSpPr/>
            <p:nvPr/>
          </p:nvCxnSpPr>
          <p:spPr>
            <a:xfrm>
              <a:off x="8711298" y="3083803"/>
              <a:ext cx="2198465" cy="0"/>
            </a:xfrm>
            <a:prstGeom prst="straightConnector1">
              <a:avLst/>
            </a:prstGeom>
            <a:noFill/>
            <a:ln w="15875" cap="flat" cmpd="sng">
              <a:solidFill>
                <a:srgbClr val="7EA8D9">
                  <a:alpha val="34117"/>
                </a:srgbClr>
              </a:solidFill>
              <a:prstDash val="solid"/>
              <a:miter lim="800000"/>
              <a:headEnd type="none" w="sm" len="sm"/>
              <a:tailEnd type="none" w="sm" len="sm"/>
            </a:ln>
          </p:spPr>
        </p:cxnSp>
        <p:sp>
          <p:nvSpPr>
            <p:cNvPr id="3" name="Google Shape;91;g2581c7e2ffb_0_6">
              <a:extLst>
                <a:ext uri="{FF2B5EF4-FFF2-40B4-BE49-F238E27FC236}">
                  <a16:creationId xmlns:a16="http://schemas.microsoft.com/office/drawing/2014/main" id="{65DE2B02-F713-ABE3-223A-83D9522BFF4E}"/>
                </a:ext>
              </a:extLst>
            </p:cNvPr>
            <p:cNvSpPr txBox="1"/>
            <p:nvPr/>
          </p:nvSpPr>
          <p:spPr>
            <a:xfrm>
              <a:off x="2035277" y="2480226"/>
              <a:ext cx="9622730" cy="1655798"/>
            </a:xfrm>
            <a:prstGeom prst="rect">
              <a:avLst/>
            </a:prstGeom>
            <a:noFill/>
            <a:ln>
              <a:noFill/>
            </a:ln>
          </p:spPr>
          <p:txBody>
            <a:bodyPr spcFirstLastPara="1" wrap="square" lIns="91425" tIns="45700" rIns="91425" bIns="45700" anchor="t" anchorCtr="0">
              <a:spAutoFit/>
            </a:bodyPr>
            <a:lstStyle/>
            <a:p>
              <a:pPr marL="285750" marR="0" lvl="0" indent="-28575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
                <a:tabLst/>
                <a:defRPr/>
              </a:pPr>
              <a:r>
                <a:rPr kumimoji="0" lang="fr-FR" sz="2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Les impacts de la fermeture du Cuivre interrogent encore certains utilisateurs finaux …</a:t>
              </a:r>
            </a:p>
            <a:p>
              <a:pPr marL="342900" marR="0" lvl="0" indent="-34290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Ø"/>
                <a:tabLst/>
                <a:defRPr/>
              </a:pPr>
              <a:r>
                <a:rPr kumimoji="0" lang="fr-FR"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Ces derniers restent parfois interrogatifs quant au </a:t>
              </a:r>
              <a:r>
                <a:rPr kumimoji="0" lang="fr-FR" sz="16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maintien de leurs services en condition opérationnelle</a:t>
              </a:r>
              <a:r>
                <a:rPr kumimoji="0" lang="fr-FR" sz="1600" b="0"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a:t>
              </a:r>
            </a:p>
            <a:p>
              <a:pPr marL="342900" marR="0" lvl="0" indent="-342900" algn="just" defTabSz="914400" rtl="0" eaLnBrk="1" fontAlgn="auto" latinLnBrk="0" hangingPunct="1">
                <a:lnSpc>
                  <a:spcPct val="115000"/>
                </a:lnSpc>
                <a:spcBef>
                  <a:spcPts val="600"/>
                </a:spcBef>
                <a:spcAft>
                  <a:spcPts val="0"/>
                </a:spcAft>
                <a:buClr>
                  <a:srgbClr val="7EA8D9"/>
                </a:buClr>
                <a:buSzPts val="1800"/>
                <a:buFont typeface="Wingdings" panose="05000000000000000000" pitchFamily="2" charset="2"/>
                <a:buChar char="Ø"/>
                <a:tabLst/>
                <a:defRPr/>
              </a:pPr>
              <a:r>
                <a:rPr kumimoji="0" lang="fr-FR" sz="16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Tous les usages présents sur le cuivre ont-ils été pris en compte ? </a:t>
              </a:r>
              <a:r>
                <a:rPr kumimoji="0" lang="fr-FR"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Crainte que le rythme annoncé pour l’arrêt des lots et leur taille en vitesse de croisière puisse occasionner des coupures de services. Peur du manque de ressources pour répondre au multi-accès car le déploiement du FTTH est basé sur 1 adresse uniquement.</a:t>
              </a:r>
            </a:p>
          </p:txBody>
        </p:sp>
        <p:sp>
          <p:nvSpPr>
            <p:cNvPr id="4" name="Rectangle : coins arrondis 3">
              <a:extLst>
                <a:ext uri="{FF2B5EF4-FFF2-40B4-BE49-F238E27FC236}">
                  <a16:creationId xmlns:a16="http://schemas.microsoft.com/office/drawing/2014/main" id="{68C44340-17E4-D05D-43B8-CE2CE32745A0}"/>
                </a:ext>
              </a:extLst>
            </p:cNvPr>
            <p:cNvSpPr/>
            <p:nvPr/>
          </p:nvSpPr>
          <p:spPr>
            <a:xfrm>
              <a:off x="767109" y="4406893"/>
              <a:ext cx="10806134" cy="1836592"/>
            </a:xfrm>
            <a:prstGeom prst="round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8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Tous les utilisateurs d’usages encore sur le cuivre doivent rester vigilants quant au maintien de leurs services en condition opérationnelle et se poser à minima les 3 questions suivantes :</a:t>
              </a:r>
            </a:p>
            <a:p>
              <a:pPr marL="285750" marR="0" lvl="0" indent="-285750" algn="just"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6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Vérifier auprès de l’Opérateur commercial de la disponibilité des ressources fibres disponibles suffisantes  pour l’ensemble des lignes cuivre a migrer</a:t>
              </a:r>
            </a:p>
            <a:p>
              <a:pPr marL="285750" marR="0" lvl="0" indent="-285750" algn="just"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6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Palier aux problématiques relatives aux raccordements qualifiés de complexes </a:t>
              </a:r>
              <a:r>
                <a:rPr kumimoji="0" lang="fr-FR" sz="1400" b="0" i="1"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(voir l’expérimentation d’aide d’Etat en cours)</a:t>
              </a:r>
            </a:p>
            <a:p>
              <a:pPr marL="285750" marR="0" lvl="0" indent="-285750" algn="just"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fr-FR" sz="16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Pointer précisément l’exhaustivité des usages devant faire l’objet d’une migration</a:t>
              </a:r>
            </a:p>
          </p:txBody>
        </p:sp>
        <p:sp>
          <p:nvSpPr>
            <p:cNvPr id="7" name="Rectangle : coins arrondis 6">
              <a:extLst>
                <a:ext uri="{FF2B5EF4-FFF2-40B4-BE49-F238E27FC236}">
                  <a16:creationId xmlns:a16="http://schemas.microsoft.com/office/drawing/2014/main" id="{28177DCE-9EA3-E502-DF2E-12534232227B}"/>
                </a:ext>
              </a:extLst>
            </p:cNvPr>
            <p:cNvSpPr/>
            <p:nvPr/>
          </p:nvSpPr>
          <p:spPr>
            <a:xfrm>
              <a:off x="767109" y="1553734"/>
              <a:ext cx="10806134" cy="763229"/>
            </a:xfrm>
            <a:prstGeom prst="round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8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Sans exception, tout utilisateur d’offres (xDSL/RTC) sur support cuivre (téléphonie RTC [usages voix], avec des services Internet [ADSL, SDSL, RNIS, Liaisons Louées], d’usages spéciaux pour la GTB, alarmes, etc.), est concerné.</a:t>
              </a:r>
            </a:p>
          </p:txBody>
        </p:sp>
        <p:pic>
          <p:nvPicPr>
            <p:cNvPr id="1026" name="Picture 2" descr="Vector businessman is thinking in a simple and minimalist flat design ...">
              <a:extLst>
                <a:ext uri="{FF2B5EF4-FFF2-40B4-BE49-F238E27FC236}">
                  <a16:creationId xmlns:a16="http://schemas.microsoft.com/office/drawing/2014/main" id="{0DE8700F-AD64-D1BE-AE15-306474D6DE4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308" t="4405" r="18670" b="4958"/>
            <a:stretch>
              <a:fillRect/>
            </a:stretch>
          </p:blipFill>
          <p:spPr bwMode="auto">
            <a:xfrm>
              <a:off x="717753" y="2359169"/>
              <a:ext cx="1317524" cy="19895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4149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6" name="Google Shape;91;g2581c7e2ffb_0_6">
            <a:extLst>
              <a:ext uri="{FF2B5EF4-FFF2-40B4-BE49-F238E27FC236}">
                <a16:creationId xmlns:a16="http://schemas.microsoft.com/office/drawing/2014/main" id="{7EA23E25-97CE-E9F2-261D-D63EF55CC468}"/>
              </a:ext>
            </a:extLst>
          </p:cNvPr>
          <p:cNvSpPr txBox="1"/>
          <p:nvPr/>
        </p:nvSpPr>
        <p:spPr>
          <a:xfrm>
            <a:off x="462116" y="1253049"/>
            <a:ext cx="11474246" cy="1720431"/>
          </a:xfrm>
          <a:prstGeom prst="rect">
            <a:avLst/>
          </a:prstGeom>
          <a:noFill/>
          <a:ln>
            <a:noFill/>
          </a:ln>
        </p:spPr>
        <p:txBody>
          <a:bodyPr spcFirstLastPara="1" wrap="square" lIns="91425" tIns="45700" rIns="91425" bIns="45700" anchor="t" anchorCtr="0">
            <a:spAutoFit/>
          </a:bodyPr>
          <a:lstStyle/>
          <a:p>
            <a:pPr marL="285750" marR="0" lvl="0" indent="-28575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
              <a:tabLst/>
              <a:defRPr/>
            </a:pPr>
            <a:r>
              <a:rPr kumimoji="0" lang="fr-FR" sz="2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Au fil des années et des besoins, la technologie RTC a progressivement laissé sa place à la technologie IP</a:t>
            </a:r>
          </a:p>
          <a:p>
            <a:pPr marL="342900" marR="0" lvl="0" indent="-34290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Avec l’arrêt du cuivre (y/c du RTC) faisant suite au déploiement massif du </a:t>
            </a:r>
            <a:r>
              <a:rPr kumimoji="0" lang="fr-FR" sz="18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FttH</a:t>
            </a:r>
            <a:r>
              <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 une migration vers la fibre, ou une autre technologie (sur réseau mobile ou via satellite pour certains services de la GTB) doit être réalisée pour conserver l’usage des services portés par le réseau cuivre (téléphone et/ou Internet et/ou télévision); </a:t>
            </a:r>
          </a:p>
          <a:p>
            <a:pPr marL="342900" marR="0" lvl="0" indent="-34290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Quelques impacts sur l’installation dite ʺpassiveʺ (au niveau des câblages, matériels intermédiaires et d’extrémité)</a:t>
            </a:r>
          </a:p>
        </p:txBody>
      </p:sp>
      <p:sp>
        <p:nvSpPr>
          <p:cNvPr id="10" name="Google Shape;89;g2581c7e2ffb_0_6">
            <a:extLst>
              <a:ext uri="{FF2B5EF4-FFF2-40B4-BE49-F238E27FC236}">
                <a16:creationId xmlns:a16="http://schemas.microsoft.com/office/drawing/2014/main" id="{E1FCD79C-6624-6960-31F3-818053517DC5}"/>
              </a:ext>
            </a:extLst>
          </p:cNvPr>
          <p:cNvSpPr txBox="1"/>
          <p:nvPr/>
        </p:nvSpPr>
        <p:spPr>
          <a:xfrm>
            <a:off x="557775" y="352012"/>
            <a:ext cx="9510280"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1" i="0" u="none" strike="noStrike" kern="0" cap="none" spc="0" normalizeH="0" baseline="0" noProof="0" dirty="0">
                <a:ln>
                  <a:noFill/>
                </a:ln>
                <a:solidFill>
                  <a:srgbClr val="0070C0"/>
                </a:solidFill>
                <a:effectLst/>
                <a:uLnTx/>
                <a:uFillTx/>
                <a:latin typeface="Montserrat"/>
                <a:ea typeface="Montserrat"/>
                <a:cs typeface="Montserrat"/>
                <a:sym typeface="Montserrat"/>
              </a:rPr>
              <a:t>Les impacts de la migration des usages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1" i="0" u="none" strike="noStrike" kern="0" cap="none" spc="0" normalizeH="0" baseline="0" noProof="0" dirty="0">
                <a:ln>
                  <a:noFill/>
                </a:ln>
                <a:solidFill>
                  <a:srgbClr val="0070C0"/>
                </a:solidFill>
                <a:effectLst/>
                <a:uLnTx/>
                <a:uFillTx/>
                <a:latin typeface="Montserrat"/>
                <a:ea typeface="Montserrat"/>
                <a:cs typeface="Montserrat"/>
                <a:sym typeface="Montserrat"/>
              </a:rPr>
              <a:t>dans le parc immobilier : quelques rappels …</a:t>
            </a:r>
          </a:p>
        </p:txBody>
      </p:sp>
      <p:pic>
        <p:nvPicPr>
          <p:cNvPr id="7" name="Image 6">
            <a:extLst>
              <a:ext uri="{FF2B5EF4-FFF2-40B4-BE49-F238E27FC236}">
                <a16:creationId xmlns:a16="http://schemas.microsoft.com/office/drawing/2014/main" id="{C6CE68EC-E04E-8E86-F80A-54D4CF00B7F2}"/>
              </a:ext>
            </a:extLst>
          </p:cNvPr>
          <p:cNvPicPr>
            <a:picLocks noChangeAspect="1"/>
          </p:cNvPicPr>
          <p:nvPr/>
        </p:nvPicPr>
        <p:blipFill>
          <a:blip r:embed="rId3"/>
          <a:srcRect l="5024" t="8604" r="3596" b="6478"/>
          <a:stretch/>
        </p:blipFill>
        <p:spPr>
          <a:xfrm>
            <a:off x="462116" y="3323971"/>
            <a:ext cx="5472086" cy="2883881"/>
          </a:xfrm>
          <a:prstGeom prst="rect">
            <a:avLst/>
          </a:prstGeom>
        </p:spPr>
      </p:pic>
      <p:pic>
        <p:nvPicPr>
          <p:cNvPr id="9" name="Image 8">
            <a:extLst>
              <a:ext uri="{FF2B5EF4-FFF2-40B4-BE49-F238E27FC236}">
                <a16:creationId xmlns:a16="http://schemas.microsoft.com/office/drawing/2014/main" id="{AEAFA2AA-72F7-53DB-692A-7AA7729BBF66}"/>
              </a:ext>
            </a:extLst>
          </p:cNvPr>
          <p:cNvPicPr>
            <a:picLocks noChangeAspect="1"/>
          </p:cNvPicPr>
          <p:nvPr/>
        </p:nvPicPr>
        <p:blipFill>
          <a:blip r:embed="rId4"/>
          <a:srcRect l="5875" t="7389" r="3280"/>
          <a:stretch/>
        </p:blipFill>
        <p:spPr>
          <a:xfrm>
            <a:off x="6895297" y="3323972"/>
            <a:ext cx="4746964" cy="2978044"/>
          </a:xfrm>
          <a:prstGeom prst="rect">
            <a:avLst/>
          </a:prstGeom>
        </p:spPr>
      </p:pic>
      <p:pic>
        <p:nvPicPr>
          <p:cNvPr id="2" name="Picture 2">
            <a:extLst>
              <a:ext uri="{FF2B5EF4-FFF2-40B4-BE49-F238E27FC236}">
                <a16:creationId xmlns:a16="http://schemas.microsoft.com/office/drawing/2014/main" id="{2E8BF1DD-B232-79FF-300C-35B30B6886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9610" y="351443"/>
            <a:ext cx="3109932" cy="78380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860012AB-D849-48E5-6C11-1C5675E6B4B7}"/>
              </a:ext>
            </a:extLst>
          </p:cNvPr>
          <p:cNvSpPr txBox="1"/>
          <p:nvPr/>
        </p:nvSpPr>
        <p:spPr>
          <a:xfrm>
            <a:off x="1995949" y="2985417"/>
            <a:ext cx="298992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1" i="0" u="none" strike="noStrike" kern="0" cap="none" spc="0" normalizeH="0" baseline="0" noProof="0" dirty="0">
                <a:ln>
                  <a:noFill/>
                </a:ln>
                <a:solidFill>
                  <a:srgbClr val="000000"/>
                </a:solidFill>
                <a:effectLst/>
                <a:uLnTx/>
                <a:uFillTx/>
                <a:latin typeface="Arial"/>
                <a:cs typeface="Arial"/>
                <a:sym typeface="Arial"/>
              </a:rPr>
              <a:t>De l’analogique vers le xDSL</a:t>
            </a:r>
          </a:p>
        </p:txBody>
      </p:sp>
      <p:sp>
        <p:nvSpPr>
          <p:cNvPr id="4" name="ZoneTexte 3">
            <a:extLst>
              <a:ext uri="{FF2B5EF4-FFF2-40B4-BE49-F238E27FC236}">
                <a16:creationId xmlns:a16="http://schemas.microsoft.com/office/drawing/2014/main" id="{12E094E8-BAB1-E3DE-ED78-8D098CA998BA}"/>
              </a:ext>
            </a:extLst>
          </p:cNvPr>
          <p:cNvSpPr txBox="1"/>
          <p:nvPr/>
        </p:nvSpPr>
        <p:spPr>
          <a:xfrm>
            <a:off x="7760330" y="2985417"/>
            <a:ext cx="230543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600" b="1" i="0" u="none" strike="noStrike" kern="0" cap="none" spc="0" normalizeH="0" baseline="0" noProof="0" dirty="0">
                <a:ln>
                  <a:noFill/>
                </a:ln>
                <a:solidFill>
                  <a:srgbClr val="000000"/>
                </a:solidFill>
                <a:effectLst/>
                <a:uLnTx/>
                <a:uFillTx/>
                <a:latin typeface="Arial"/>
                <a:cs typeface="Arial"/>
                <a:sym typeface="Arial"/>
              </a:rPr>
              <a:t>Du xDSL vers la Fibre</a:t>
            </a:r>
          </a:p>
        </p:txBody>
      </p:sp>
      <p:sp>
        <p:nvSpPr>
          <p:cNvPr id="8" name="Rectangle : coins arrondis 7">
            <a:extLst>
              <a:ext uri="{FF2B5EF4-FFF2-40B4-BE49-F238E27FC236}">
                <a16:creationId xmlns:a16="http://schemas.microsoft.com/office/drawing/2014/main" id="{F285E574-BD43-E06B-3837-038B3DF2519A}"/>
              </a:ext>
            </a:extLst>
          </p:cNvPr>
          <p:cNvSpPr/>
          <p:nvPr/>
        </p:nvSpPr>
        <p:spPr>
          <a:xfrm>
            <a:off x="939608" y="6237289"/>
            <a:ext cx="4994594" cy="448834"/>
          </a:xfrm>
          <a:prstGeom prst="round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8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Obligation d’une box et d’un point d’alimentation</a:t>
            </a:r>
          </a:p>
        </p:txBody>
      </p:sp>
      <p:sp>
        <p:nvSpPr>
          <p:cNvPr id="11" name="Rectangle : coins arrondis 10">
            <a:extLst>
              <a:ext uri="{FF2B5EF4-FFF2-40B4-BE49-F238E27FC236}">
                <a16:creationId xmlns:a16="http://schemas.microsoft.com/office/drawing/2014/main" id="{CFE211E4-A511-DB7E-610E-D08339DC2BDA}"/>
              </a:ext>
            </a:extLst>
          </p:cNvPr>
          <p:cNvSpPr/>
          <p:nvPr/>
        </p:nvSpPr>
        <p:spPr>
          <a:xfrm>
            <a:off x="6895297" y="6237289"/>
            <a:ext cx="4994594" cy="448834"/>
          </a:xfrm>
          <a:prstGeom prst="round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kumimoji="0" lang="fr-FR" sz="18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Obligation d’installer un réseau </a:t>
            </a:r>
            <a:r>
              <a:rPr kumimoji="0" lang="fr-FR" sz="1800" b="0" i="0" u="none" strike="noStrike" kern="0" cap="none" spc="0" normalizeH="0" baseline="0" noProof="0" dirty="0" err="1">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FttH</a:t>
            </a:r>
            <a:r>
              <a:rPr kumimoji="0" lang="fr-FR" sz="1800" b="0" i="0" u="none" strike="noStrike" kern="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Arial"/>
              </a:rPr>
              <a:t>, d’une box fibre et d’un point d’alimentation</a:t>
            </a:r>
          </a:p>
        </p:txBody>
      </p:sp>
      <p:pic>
        <p:nvPicPr>
          <p:cNvPr id="12" name="Picture 2" descr="attention important illustration Stock Vector | Adobe Stock">
            <a:extLst>
              <a:ext uri="{FF2B5EF4-FFF2-40B4-BE49-F238E27FC236}">
                <a16:creationId xmlns:a16="http://schemas.microsoft.com/office/drawing/2014/main" id="{C0E11D32-B8CE-2DD7-8527-6E68F945A3D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700" b="94900" l="9715" r="90813">
                        <a14:foregroundMark x1="40760" y1="18100" x2="42978" y2="19400"/>
                        <a14:foregroundMark x1="43717" y1="17100" x2="43506" y2="13600"/>
                        <a14:foregroundMark x1="50053" y1="7400" x2="39071" y2="5700"/>
                        <a14:foregroundMark x1="39071" y1="5700" x2="34952" y2="9100"/>
                        <a14:foregroundMark x1="18902" y1="85800" x2="31996" y2="87200"/>
                        <a14:foregroundMark x1="31996" y1="87200" x2="43506" y2="91800"/>
                        <a14:foregroundMark x1="43506" y1="91800" x2="65364" y2="87700"/>
                        <a14:foregroundMark x1="65364" y1="87700" x2="54065" y2="92000"/>
                        <a14:foregroundMark x1="54065" y1="92000" x2="65259" y2="91600"/>
                        <a14:foregroundMark x1="65259" y1="91600" x2="87540" y2="93900"/>
                        <a14:foregroundMark x1="90813" y1="94900" x2="88384" y2="94500"/>
                        <a14:foregroundMark x1="90285" y1="93300" x2="90285" y2="93300"/>
                        <a14:foregroundMark x1="35164" y1="91200" x2="24921" y2="89700"/>
                        <a14:foregroundMark x1="32629" y1="85500" x2="20063" y2="86500"/>
                        <a14:foregroundMark x1="20063" y1="86500" x2="32629" y2="84400"/>
                        <a14:foregroundMark x1="10032" y1="85000" x2="20063" y2="86200"/>
                        <a14:foregroundMark x1="20063" y1="86200" x2="26610" y2="90300"/>
                        <a14:foregroundMark x1="22492" y1="89700" x2="22492" y2="89700"/>
                        <a14:foregroundMark x1="10454" y1="84400" x2="10454" y2="84400"/>
                        <a14:foregroundMark x1="10560" y1="84000" x2="10560" y2="84000"/>
                        <a14:foregroundMark x1="9715" y1="83400" x2="9715" y2="83400"/>
                      </a14:backgroundRemoval>
                    </a14:imgEffect>
                  </a14:imgLayer>
                </a14:imgProps>
              </a:ext>
              <a:ext uri="{28A0092B-C50C-407E-A947-70E740481C1C}">
                <a14:useLocalDpi xmlns:a14="http://schemas.microsoft.com/office/drawing/2010/main" val="0"/>
              </a:ext>
            </a:extLst>
          </a:blip>
          <a:srcRect/>
          <a:stretch>
            <a:fillRect/>
          </a:stretch>
        </p:blipFill>
        <p:spPr bwMode="auto">
          <a:xfrm>
            <a:off x="14156" y="5918306"/>
            <a:ext cx="889809" cy="9396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ttention important illustration Stock Vector | Adobe Stock">
            <a:extLst>
              <a:ext uri="{FF2B5EF4-FFF2-40B4-BE49-F238E27FC236}">
                <a16:creationId xmlns:a16="http://schemas.microsoft.com/office/drawing/2014/main" id="{09891169-433F-68DC-0008-E83B160434C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5700" b="94900" l="9715" r="90813">
                        <a14:foregroundMark x1="40760" y1="18100" x2="42978" y2="19400"/>
                        <a14:foregroundMark x1="43717" y1="17100" x2="43506" y2="13600"/>
                        <a14:foregroundMark x1="50053" y1="7400" x2="39071" y2="5700"/>
                        <a14:foregroundMark x1="39071" y1="5700" x2="34952" y2="9100"/>
                        <a14:foregroundMark x1="18902" y1="85800" x2="31996" y2="87200"/>
                        <a14:foregroundMark x1="31996" y1="87200" x2="43506" y2="91800"/>
                        <a14:foregroundMark x1="43506" y1="91800" x2="65364" y2="87700"/>
                        <a14:foregroundMark x1="65364" y1="87700" x2="54065" y2="92000"/>
                        <a14:foregroundMark x1="54065" y1="92000" x2="65259" y2="91600"/>
                        <a14:foregroundMark x1="65259" y1="91600" x2="87540" y2="93900"/>
                        <a14:foregroundMark x1="90813" y1="94900" x2="88384" y2="94500"/>
                        <a14:foregroundMark x1="90285" y1="93300" x2="90285" y2="93300"/>
                        <a14:foregroundMark x1="35164" y1="91200" x2="24921" y2="89700"/>
                        <a14:foregroundMark x1="32629" y1="85500" x2="20063" y2="86500"/>
                        <a14:foregroundMark x1="20063" y1="86500" x2="32629" y2="84400"/>
                        <a14:foregroundMark x1="10032" y1="85000" x2="20063" y2="86200"/>
                        <a14:foregroundMark x1="20063" y1="86200" x2="26610" y2="90300"/>
                        <a14:foregroundMark x1="22492" y1="89700" x2="22492" y2="89700"/>
                        <a14:foregroundMark x1="10454" y1="84400" x2="10454" y2="84400"/>
                        <a14:foregroundMark x1="10560" y1="84000" x2="10560" y2="84000"/>
                        <a14:foregroundMark x1="9715" y1="83400" x2="9715" y2="83400"/>
                      </a14:backgroundRemoval>
                    </a14:imgEffect>
                  </a14:imgLayer>
                </a14:imgProps>
              </a:ext>
              <a:ext uri="{28A0092B-C50C-407E-A947-70E740481C1C}">
                <a14:useLocalDpi xmlns:a14="http://schemas.microsoft.com/office/drawing/2010/main" val="0"/>
              </a:ext>
            </a:extLst>
          </a:blip>
          <a:srcRect/>
          <a:stretch>
            <a:fillRect/>
          </a:stretch>
        </p:blipFill>
        <p:spPr bwMode="auto">
          <a:xfrm>
            <a:off x="6084839" y="5918306"/>
            <a:ext cx="889809" cy="93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149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0" name="Google Shape;89;g2581c7e2ffb_0_6">
            <a:extLst>
              <a:ext uri="{FF2B5EF4-FFF2-40B4-BE49-F238E27FC236}">
                <a16:creationId xmlns:a16="http://schemas.microsoft.com/office/drawing/2014/main" id="{E1FCD79C-6624-6960-31F3-818053517DC5}"/>
              </a:ext>
            </a:extLst>
          </p:cNvPr>
          <p:cNvSpPr txBox="1"/>
          <p:nvPr/>
        </p:nvSpPr>
        <p:spPr>
          <a:xfrm>
            <a:off x="508616" y="352012"/>
            <a:ext cx="9510280"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1" i="0" u="none" strike="noStrike" kern="0" cap="none" spc="0" normalizeH="0" baseline="0" noProof="0" dirty="0">
                <a:ln>
                  <a:noFill/>
                </a:ln>
                <a:solidFill>
                  <a:srgbClr val="0070C0"/>
                </a:solidFill>
                <a:effectLst/>
                <a:uLnTx/>
                <a:uFillTx/>
                <a:latin typeface="Montserrat"/>
                <a:ea typeface="Montserrat"/>
                <a:cs typeface="Montserrat"/>
                <a:sym typeface="Montserrat"/>
              </a:rPr>
              <a:t>Les impacts de la migration des usages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1" i="0" u="none" strike="noStrike" kern="0" cap="none" spc="0" normalizeH="0" baseline="0" noProof="0" dirty="0">
                <a:ln>
                  <a:noFill/>
                </a:ln>
                <a:solidFill>
                  <a:srgbClr val="0070C0"/>
                </a:solidFill>
                <a:effectLst/>
                <a:uLnTx/>
                <a:uFillTx/>
                <a:latin typeface="Montserrat"/>
                <a:ea typeface="Montserrat"/>
                <a:cs typeface="Montserrat"/>
                <a:sym typeface="Montserrat"/>
              </a:rPr>
              <a:t>dans le parc immobilier 	(suite)</a:t>
            </a:r>
          </a:p>
        </p:txBody>
      </p:sp>
      <p:pic>
        <p:nvPicPr>
          <p:cNvPr id="2" name="Picture 2">
            <a:extLst>
              <a:ext uri="{FF2B5EF4-FFF2-40B4-BE49-F238E27FC236}">
                <a16:creationId xmlns:a16="http://schemas.microsoft.com/office/drawing/2014/main" id="{BA14B049-1C73-53BE-1556-74715FE1A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610" y="351443"/>
            <a:ext cx="3109932" cy="78380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e 18">
            <a:extLst>
              <a:ext uri="{FF2B5EF4-FFF2-40B4-BE49-F238E27FC236}">
                <a16:creationId xmlns:a16="http://schemas.microsoft.com/office/drawing/2014/main" id="{4C326ED8-8434-1C1B-945B-9E95FB6C94D5}"/>
              </a:ext>
            </a:extLst>
          </p:cNvPr>
          <p:cNvGrpSpPr/>
          <p:nvPr/>
        </p:nvGrpSpPr>
        <p:grpSpPr>
          <a:xfrm>
            <a:off x="554360" y="1269926"/>
            <a:ext cx="11637640" cy="4881900"/>
            <a:chOff x="554360" y="1269926"/>
            <a:chExt cx="11637640" cy="4881900"/>
          </a:xfrm>
        </p:grpSpPr>
        <p:cxnSp>
          <p:nvCxnSpPr>
            <p:cNvPr id="5" name="Google Shape;115;p1">
              <a:extLst>
                <a:ext uri="{FF2B5EF4-FFF2-40B4-BE49-F238E27FC236}">
                  <a16:creationId xmlns:a16="http://schemas.microsoft.com/office/drawing/2014/main" id="{21B1A78C-DBA1-AC79-6933-5A0A9E31186F}"/>
                </a:ext>
              </a:extLst>
            </p:cNvPr>
            <p:cNvCxnSpPr/>
            <p:nvPr/>
          </p:nvCxnSpPr>
          <p:spPr>
            <a:xfrm>
              <a:off x="8711298" y="3132963"/>
              <a:ext cx="2198465" cy="0"/>
            </a:xfrm>
            <a:prstGeom prst="straightConnector1">
              <a:avLst/>
            </a:prstGeom>
            <a:noFill/>
            <a:ln w="15875" cap="flat" cmpd="sng">
              <a:solidFill>
                <a:srgbClr val="7EA8D9">
                  <a:alpha val="34117"/>
                </a:srgbClr>
              </a:solidFill>
              <a:prstDash val="solid"/>
              <a:miter lim="800000"/>
              <a:headEnd type="none" w="sm" len="sm"/>
              <a:tailEnd type="none" w="sm" len="sm"/>
            </a:ln>
          </p:spPr>
        </p:cxnSp>
        <p:pic>
          <p:nvPicPr>
            <p:cNvPr id="17" name="Image 16">
              <a:extLst>
                <a:ext uri="{FF2B5EF4-FFF2-40B4-BE49-F238E27FC236}">
                  <a16:creationId xmlns:a16="http://schemas.microsoft.com/office/drawing/2014/main" id="{3E1C87E0-61BC-0BA1-469E-51BC40AED654}"/>
                </a:ext>
              </a:extLst>
            </p:cNvPr>
            <p:cNvPicPr>
              <a:picLocks noChangeAspect="1"/>
            </p:cNvPicPr>
            <p:nvPr/>
          </p:nvPicPr>
          <p:blipFill>
            <a:blip r:embed="rId4"/>
            <a:srcRect l="6401" t="10897" r="15282" b="3384"/>
            <a:stretch/>
          </p:blipFill>
          <p:spPr>
            <a:xfrm>
              <a:off x="6469625" y="1406057"/>
              <a:ext cx="5722375" cy="4687235"/>
            </a:xfrm>
            <a:prstGeom prst="rect">
              <a:avLst/>
            </a:prstGeom>
          </p:spPr>
        </p:pic>
        <p:sp>
          <p:nvSpPr>
            <p:cNvPr id="6" name="Google Shape;91;g2581c7e2ffb_0_6">
              <a:extLst>
                <a:ext uri="{FF2B5EF4-FFF2-40B4-BE49-F238E27FC236}">
                  <a16:creationId xmlns:a16="http://schemas.microsoft.com/office/drawing/2014/main" id="{7EA23E25-97CE-E9F2-261D-D63EF55CC468}"/>
                </a:ext>
              </a:extLst>
            </p:cNvPr>
            <p:cNvSpPr txBox="1"/>
            <p:nvPr/>
          </p:nvSpPr>
          <p:spPr>
            <a:xfrm>
              <a:off x="613523" y="1341537"/>
              <a:ext cx="5974203" cy="3383963"/>
            </a:xfrm>
            <a:prstGeom prst="rect">
              <a:avLst/>
            </a:prstGeom>
            <a:noFill/>
            <a:ln>
              <a:noFill/>
            </a:ln>
          </p:spPr>
          <p:txBody>
            <a:bodyPr spcFirstLastPara="1" wrap="square" lIns="91425" tIns="45700" rIns="91425" bIns="45700" anchor="t" anchorCtr="0">
              <a:spAutoFit/>
            </a:bodyPr>
            <a:lstStyle/>
            <a:p>
              <a:pPr marL="285750" marR="0" lvl="0" indent="-28575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
                <a:tabLst/>
                <a:defRPr/>
              </a:pPr>
              <a:r>
                <a:rPr kumimoji="0" lang="fr-FR" sz="2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Prise en compte de différentes options de migration des services dit « généraux » ou de la GTB </a:t>
              </a:r>
            </a:p>
            <a:p>
              <a:pPr marL="285750" marR="0" lvl="0" indent="-28575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
                <a:tabLst/>
                <a:defRPr/>
              </a:pPr>
              <a:endParaRPr kumimoji="0" lang="fr-FR" sz="2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endParaRPr>
            </a:p>
            <a:p>
              <a:pPr marL="342900" marR="0" lvl="0" indent="-34290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passer d’une solution analogique cuivre vers une solution IP fibre</a:t>
              </a:r>
            </a:p>
            <a:p>
              <a:pPr marL="342900" marR="0" lvl="0" indent="-34290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Ø"/>
                <a:tabLst/>
                <a:defRPr/>
              </a:pPr>
              <a:endPar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endParaRPr>
            </a:p>
            <a:p>
              <a:pPr marL="0" marR="0" lvl="0" indent="0" algn="just" defTabSz="914400" rtl="0" eaLnBrk="1" fontAlgn="auto" latinLnBrk="0" hangingPunct="1">
                <a:lnSpc>
                  <a:spcPct val="115000"/>
                </a:lnSpc>
                <a:spcBef>
                  <a:spcPts val="0"/>
                </a:spcBef>
                <a:spcAft>
                  <a:spcPts val="0"/>
                </a:spcAft>
                <a:buClr>
                  <a:srgbClr val="7EA8D9"/>
                </a:buClr>
                <a:buSzPts val="1800"/>
                <a:buFont typeface="Arial"/>
                <a:buNone/>
                <a:tabLst/>
                <a:defRPr/>
              </a:pPr>
              <a:endPar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endParaRPr>
            </a:p>
            <a:p>
              <a:pPr marL="0" marR="0" lvl="0" indent="0" algn="just" defTabSz="914400" rtl="0" eaLnBrk="1" fontAlgn="auto" latinLnBrk="0" hangingPunct="1">
                <a:lnSpc>
                  <a:spcPct val="115000"/>
                </a:lnSpc>
                <a:spcBef>
                  <a:spcPts val="0"/>
                </a:spcBef>
                <a:spcAft>
                  <a:spcPts val="0"/>
                </a:spcAft>
                <a:buClr>
                  <a:srgbClr val="7EA8D9"/>
                </a:buClr>
                <a:buSzPts val="1800"/>
                <a:buFont typeface="Arial"/>
                <a:buNone/>
                <a:tabLst/>
                <a:defRPr/>
              </a:pPr>
              <a:endPar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endParaRPr>
            </a:p>
            <a:p>
              <a:pPr marL="342900" marR="0" lvl="0" indent="-34290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passer d’une solution analogique cuivre vers une solution cellulaire</a:t>
              </a:r>
            </a:p>
          </p:txBody>
        </p:sp>
        <p:pic>
          <p:nvPicPr>
            <p:cNvPr id="11" name="Image 10">
              <a:extLst>
                <a:ext uri="{FF2B5EF4-FFF2-40B4-BE49-F238E27FC236}">
                  <a16:creationId xmlns:a16="http://schemas.microsoft.com/office/drawing/2014/main" id="{785B94F2-12EF-FDED-F22A-71612FD14EB1}"/>
                </a:ext>
              </a:extLst>
            </p:cNvPr>
            <p:cNvPicPr>
              <a:picLocks noChangeAspect="1"/>
            </p:cNvPicPr>
            <p:nvPr/>
          </p:nvPicPr>
          <p:blipFill>
            <a:blip r:embed="rId5"/>
            <a:srcRect b="36097"/>
            <a:stretch/>
          </p:blipFill>
          <p:spPr>
            <a:xfrm>
              <a:off x="6631913" y="1269926"/>
              <a:ext cx="5511262" cy="989554"/>
            </a:xfrm>
            <a:prstGeom prst="rect">
              <a:avLst/>
            </a:prstGeom>
          </p:spPr>
        </p:pic>
        <p:pic>
          <p:nvPicPr>
            <p:cNvPr id="12" name="Image 11">
              <a:extLst>
                <a:ext uri="{FF2B5EF4-FFF2-40B4-BE49-F238E27FC236}">
                  <a16:creationId xmlns:a16="http://schemas.microsoft.com/office/drawing/2014/main" id="{45AD0BD8-6CD5-209C-85BA-9F5B1316B2E3}"/>
                </a:ext>
              </a:extLst>
            </p:cNvPr>
            <p:cNvPicPr>
              <a:picLocks noChangeAspect="1"/>
            </p:cNvPicPr>
            <p:nvPr/>
          </p:nvPicPr>
          <p:blipFill>
            <a:blip r:embed="rId5"/>
            <a:srcRect l="28622" t="1" r="18496" b="74893"/>
            <a:stretch/>
          </p:blipFill>
          <p:spPr>
            <a:xfrm rot="5400000">
              <a:off x="10486674" y="3480802"/>
              <a:ext cx="2914510" cy="388774"/>
            </a:xfrm>
            <a:prstGeom prst="rect">
              <a:avLst/>
            </a:prstGeom>
          </p:spPr>
        </p:pic>
        <p:pic>
          <p:nvPicPr>
            <p:cNvPr id="14" name="Image 13">
              <a:extLst>
                <a:ext uri="{FF2B5EF4-FFF2-40B4-BE49-F238E27FC236}">
                  <a16:creationId xmlns:a16="http://schemas.microsoft.com/office/drawing/2014/main" id="{6EC05436-E8DC-E76F-D601-53687E01065A}"/>
                </a:ext>
              </a:extLst>
            </p:cNvPr>
            <p:cNvPicPr>
              <a:picLocks noChangeAspect="1"/>
            </p:cNvPicPr>
            <p:nvPr/>
          </p:nvPicPr>
          <p:blipFill>
            <a:blip r:embed="rId5"/>
            <a:srcRect t="17662"/>
            <a:stretch/>
          </p:blipFill>
          <p:spPr>
            <a:xfrm>
              <a:off x="6631913" y="4876800"/>
              <a:ext cx="5511262" cy="1275026"/>
            </a:xfrm>
            <a:prstGeom prst="rect">
              <a:avLst/>
            </a:prstGeom>
          </p:spPr>
        </p:pic>
        <p:pic>
          <p:nvPicPr>
            <p:cNvPr id="15" name="Image 14">
              <a:extLst>
                <a:ext uri="{FF2B5EF4-FFF2-40B4-BE49-F238E27FC236}">
                  <a16:creationId xmlns:a16="http://schemas.microsoft.com/office/drawing/2014/main" id="{9A00C81E-0880-0040-3D6E-CFAD1092F7B6}"/>
                </a:ext>
              </a:extLst>
            </p:cNvPr>
            <p:cNvPicPr>
              <a:picLocks noChangeAspect="1"/>
            </p:cNvPicPr>
            <p:nvPr/>
          </p:nvPicPr>
          <p:blipFill>
            <a:blip r:embed="rId6"/>
            <a:srcRect r="4786"/>
            <a:stretch/>
          </p:blipFill>
          <p:spPr>
            <a:xfrm>
              <a:off x="554360" y="2217931"/>
              <a:ext cx="6077553" cy="1548518"/>
            </a:xfrm>
            <a:prstGeom prst="rect">
              <a:avLst/>
            </a:prstGeom>
          </p:spPr>
        </p:pic>
        <p:pic>
          <p:nvPicPr>
            <p:cNvPr id="16" name="Image 15">
              <a:extLst>
                <a:ext uri="{FF2B5EF4-FFF2-40B4-BE49-F238E27FC236}">
                  <a16:creationId xmlns:a16="http://schemas.microsoft.com/office/drawing/2014/main" id="{DBFD9776-AE83-DF90-245E-B963A92A03C1}"/>
                </a:ext>
              </a:extLst>
            </p:cNvPr>
            <p:cNvPicPr>
              <a:picLocks noChangeAspect="1"/>
            </p:cNvPicPr>
            <p:nvPr/>
          </p:nvPicPr>
          <p:blipFill>
            <a:blip r:embed="rId5"/>
            <a:srcRect l="46694" t="1" r="30124" b="74893"/>
            <a:stretch/>
          </p:blipFill>
          <p:spPr>
            <a:xfrm rot="5400000">
              <a:off x="5839349" y="4181366"/>
              <a:ext cx="1277600" cy="388774"/>
            </a:xfrm>
            <a:prstGeom prst="rect">
              <a:avLst/>
            </a:prstGeom>
          </p:spPr>
        </p:pic>
      </p:grpSp>
      <p:pic>
        <p:nvPicPr>
          <p:cNvPr id="13" name="Image 12">
            <a:extLst>
              <a:ext uri="{FF2B5EF4-FFF2-40B4-BE49-F238E27FC236}">
                <a16:creationId xmlns:a16="http://schemas.microsoft.com/office/drawing/2014/main" id="{C162964B-28CE-2A24-18C0-4620E35E7FF6}"/>
              </a:ext>
            </a:extLst>
          </p:cNvPr>
          <p:cNvPicPr>
            <a:picLocks noChangeAspect="1"/>
          </p:cNvPicPr>
          <p:nvPr/>
        </p:nvPicPr>
        <p:blipFill>
          <a:blip r:embed="rId7"/>
          <a:srcRect t="11509" r="4569" b="10754"/>
          <a:stretch/>
        </p:blipFill>
        <p:spPr>
          <a:xfrm>
            <a:off x="412954" y="4667241"/>
            <a:ext cx="6165275" cy="1769430"/>
          </a:xfrm>
          <a:prstGeom prst="rect">
            <a:avLst/>
          </a:prstGeom>
        </p:spPr>
      </p:pic>
    </p:spTree>
    <p:extLst>
      <p:ext uri="{BB962C8B-B14F-4D97-AF65-F5344CB8AC3E}">
        <p14:creationId xmlns:p14="http://schemas.microsoft.com/office/powerpoint/2010/main" val="94199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65F4CCC6-F7FF-6F1D-DC85-FEF2FCC0F681}"/>
            </a:ext>
          </a:extLst>
        </p:cNvPr>
        <p:cNvGrpSpPr/>
        <p:nvPr/>
      </p:nvGrpSpPr>
      <p:grpSpPr>
        <a:xfrm>
          <a:off x="0" y="0"/>
          <a:ext cx="0" cy="0"/>
          <a:chOff x="0" y="0"/>
          <a:chExt cx="0" cy="0"/>
        </a:xfrm>
      </p:grpSpPr>
      <p:sp>
        <p:nvSpPr>
          <p:cNvPr id="6" name="Google Shape;91;g2581c7e2ffb_0_6">
            <a:extLst>
              <a:ext uri="{FF2B5EF4-FFF2-40B4-BE49-F238E27FC236}">
                <a16:creationId xmlns:a16="http://schemas.microsoft.com/office/drawing/2014/main" id="{51855A53-0210-CDF2-ABE3-40D892B2C525}"/>
              </a:ext>
            </a:extLst>
          </p:cNvPr>
          <p:cNvSpPr txBox="1"/>
          <p:nvPr/>
        </p:nvSpPr>
        <p:spPr>
          <a:xfrm>
            <a:off x="462116" y="1341537"/>
            <a:ext cx="11474246" cy="4765880"/>
          </a:xfrm>
          <a:prstGeom prst="rect">
            <a:avLst/>
          </a:prstGeom>
          <a:noFill/>
          <a:ln>
            <a:noFill/>
          </a:ln>
        </p:spPr>
        <p:txBody>
          <a:bodyPr spcFirstLastPara="1" wrap="square" lIns="91425" tIns="45700" rIns="91425" bIns="45700" anchor="t" anchorCtr="0">
            <a:spAutoFit/>
          </a:bodyPr>
          <a:lstStyle/>
          <a:p>
            <a:pPr marL="285750" marR="0" lvl="0" indent="-28575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
              <a:tabLst/>
              <a:defRPr/>
            </a:pPr>
            <a:r>
              <a:rPr kumimoji="0" lang="fr-FR" sz="2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Pointer précisément l’exhaustivité des usages devant faire l’objet d’une migration</a:t>
            </a:r>
          </a:p>
          <a:p>
            <a:pPr marL="0" marR="0" lvl="0" indent="0" algn="just" defTabSz="914400" rtl="0" eaLnBrk="1" fontAlgn="auto" latinLnBrk="0" hangingPunct="1">
              <a:lnSpc>
                <a:spcPct val="115000"/>
              </a:lnSpc>
              <a:spcBef>
                <a:spcPts val="0"/>
              </a:spcBef>
              <a:spcAft>
                <a:spcPts val="0"/>
              </a:spcAft>
              <a:buClr>
                <a:srgbClr val="7EA8D9"/>
              </a:buClr>
              <a:buSzPts val="1800"/>
              <a:buFont typeface="Arial"/>
              <a:buNone/>
              <a:tabLst/>
              <a:defRPr/>
            </a:pPr>
            <a:r>
              <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Pour les collectivités, entreprises multisites, faire un inventaire exhaustif de l’existant organisé par site avec les usages </a:t>
            </a:r>
          </a:p>
          <a:p>
            <a:pPr marL="285750" marR="0" lvl="0" indent="-285750" algn="just" defTabSz="914400" rtl="0" eaLnBrk="1" fontAlgn="auto" latinLnBrk="0" hangingPunct="1">
              <a:lnSpc>
                <a:spcPct val="115000"/>
              </a:lnSpc>
              <a:spcBef>
                <a:spcPts val="1200"/>
              </a:spcBef>
              <a:spcAft>
                <a:spcPts val="0"/>
              </a:spcAft>
              <a:buClr>
                <a:srgbClr val="7EA8D9"/>
              </a:buClr>
              <a:buSzPts val="1800"/>
              <a:buFont typeface="Wingdings" panose="05000000000000000000" pitchFamily="2" charset="2"/>
              <a:buChar char="§"/>
              <a:tabLst/>
              <a:defRPr/>
            </a:pPr>
            <a:r>
              <a:rPr kumimoji="0" lang="fr-FR" sz="2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Engager une réflexion sur les solutions possibles avec son Opérateur Commercial</a:t>
            </a:r>
          </a:p>
          <a:p>
            <a:pPr marL="0" marR="0" lvl="0" indent="0" algn="just" defTabSz="914400" rtl="0" eaLnBrk="1" fontAlgn="auto" latinLnBrk="0" hangingPunct="1">
              <a:lnSpc>
                <a:spcPct val="115000"/>
              </a:lnSpc>
              <a:spcBef>
                <a:spcPts val="0"/>
              </a:spcBef>
              <a:spcAft>
                <a:spcPts val="0"/>
              </a:spcAft>
              <a:buClr>
                <a:srgbClr val="7EA8D9"/>
              </a:buClr>
              <a:buSzPts val="1800"/>
              <a:buFont typeface="Arial"/>
              <a:buNone/>
              <a:tabLst/>
              <a:defRPr/>
            </a:pPr>
            <a:r>
              <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Prendre en compte les autres fermetures techniques à venir : exemple sur le réseau cellulaire, très utilisé pour la GTB</a:t>
            </a:r>
          </a:p>
          <a:p>
            <a:pPr marL="285750" marR="0" lvl="0" indent="-285750" algn="just" defTabSz="914400" rtl="0" eaLnBrk="1" fontAlgn="auto" latinLnBrk="0" hangingPunct="1">
              <a:lnSpc>
                <a:spcPct val="115000"/>
              </a:lnSpc>
              <a:spcBef>
                <a:spcPts val="0"/>
              </a:spcBef>
              <a:spcAft>
                <a:spcPts val="0"/>
              </a:spcAft>
              <a:buClr>
                <a:srgbClr val="7EA8D9"/>
              </a:buClr>
              <a:buSzPts val="1800"/>
              <a:buFont typeface="Arial" panose="020B0604020202020204" pitchFamily="34" charset="0"/>
              <a:buChar char="•"/>
              <a:tabLst/>
              <a:defRPr/>
            </a:pPr>
            <a:r>
              <a:rPr kumimoji="0" lang="fr-FR"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Réseau 2G (fin 2025 pour Orange et fin 2026 pour SFR et Bouygues Telecom)</a:t>
            </a:r>
          </a:p>
          <a:p>
            <a:pPr marL="285750" marR="0" lvl="0" indent="-285750" algn="just" defTabSz="914400" rtl="0" eaLnBrk="1" fontAlgn="auto" latinLnBrk="0" hangingPunct="1">
              <a:lnSpc>
                <a:spcPct val="115000"/>
              </a:lnSpc>
              <a:spcBef>
                <a:spcPts val="0"/>
              </a:spcBef>
              <a:spcAft>
                <a:spcPts val="0"/>
              </a:spcAft>
              <a:buClr>
                <a:srgbClr val="7EA8D9"/>
              </a:buClr>
              <a:buSzPts val="1800"/>
              <a:buFont typeface="Arial" panose="020B0604020202020204" pitchFamily="34" charset="0"/>
              <a:buChar char="•"/>
              <a:tabLst/>
              <a:defRPr/>
            </a:pPr>
            <a:r>
              <a:rPr kumimoji="0" lang="fr-FR" sz="16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Réseau 3G (fin 2028 pour Orange et SFR et fin 2029 pour Bouygues Telecom)</a:t>
            </a:r>
          </a:p>
          <a:p>
            <a:pPr marL="285750" marR="0" lvl="0" indent="-285750" algn="just" defTabSz="914400" rtl="0" eaLnBrk="1" fontAlgn="auto" latinLnBrk="0" hangingPunct="1">
              <a:lnSpc>
                <a:spcPct val="115000"/>
              </a:lnSpc>
              <a:spcBef>
                <a:spcPts val="1200"/>
              </a:spcBef>
              <a:spcAft>
                <a:spcPts val="0"/>
              </a:spcAft>
              <a:buClr>
                <a:srgbClr val="7EA8D9"/>
              </a:buClr>
              <a:buSzPts val="1800"/>
              <a:buFont typeface="Wingdings" panose="05000000000000000000" pitchFamily="2" charset="2"/>
              <a:buChar char="§"/>
              <a:tabLst/>
              <a:defRPr/>
            </a:pPr>
            <a:r>
              <a:rPr kumimoji="0" lang="fr-FR" sz="2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Identifier les solutions techniques alternatives disponibles</a:t>
            </a:r>
          </a:p>
          <a:p>
            <a:pPr marL="0" marR="0" lvl="0" indent="0" algn="just" defTabSz="914400" rtl="0" eaLnBrk="1" fontAlgn="auto" latinLnBrk="0" hangingPunct="1">
              <a:lnSpc>
                <a:spcPct val="115000"/>
              </a:lnSpc>
              <a:spcBef>
                <a:spcPts val="0"/>
              </a:spcBef>
              <a:spcAft>
                <a:spcPts val="0"/>
              </a:spcAft>
              <a:buClr>
                <a:srgbClr val="7EA8D9"/>
              </a:buClr>
              <a:buSzPts val="1800"/>
              <a:buFont typeface="Arial"/>
              <a:buNone/>
              <a:tabLst/>
              <a:defRPr/>
            </a:pPr>
            <a:r>
              <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Par exemple, en réponse à un raccordement différé à la fibre pour cause travaux sur les infrastructures mobilisables ou difficultés techniques préalablement identifiées, recours à des technologies alternatives comme la 4/5G, le satellite. </a:t>
            </a:r>
          </a:p>
          <a:p>
            <a:pPr marL="285750" marR="0" lvl="0" indent="-285750" algn="just" defTabSz="914400" rtl="0" eaLnBrk="1" fontAlgn="auto" latinLnBrk="0" hangingPunct="1">
              <a:lnSpc>
                <a:spcPct val="115000"/>
              </a:lnSpc>
              <a:spcBef>
                <a:spcPts val="1200"/>
              </a:spcBef>
              <a:spcAft>
                <a:spcPts val="0"/>
              </a:spcAft>
              <a:buClr>
                <a:srgbClr val="7EA8D9"/>
              </a:buClr>
              <a:buSzPts val="1800"/>
              <a:buFont typeface="Wingdings" panose="05000000000000000000" pitchFamily="2" charset="2"/>
              <a:buChar char="§"/>
              <a:tabLst/>
              <a:defRPr/>
            </a:pPr>
            <a:r>
              <a:rPr kumimoji="0" lang="fr-FR" sz="2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Prise en compte d’un certain nombre de points de vigilance et d’actions avant tout raccordement</a:t>
            </a:r>
          </a:p>
          <a:p>
            <a:pPr marL="0" marR="0" lvl="0" indent="0" algn="just" defTabSz="914400" rtl="0" eaLnBrk="1" fontAlgn="auto" latinLnBrk="0" hangingPunct="1">
              <a:lnSpc>
                <a:spcPct val="115000"/>
              </a:lnSpc>
              <a:spcBef>
                <a:spcPts val="0"/>
              </a:spcBef>
              <a:spcAft>
                <a:spcPts val="0"/>
              </a:spcAft>
              <a:buClr>
                <a:srgbClr val="7EA8D9"/>
              </a:buClr>
              <a:buSzPts val="1800"/>
              <a:buFont typeface="Arial"/>
              <a:buNone/>
              <a:tabLst/>
              <a:defRPr/>
            </a:pPr>
            <a:r>
              <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Avoir réalisé un </a:t>
            </a:r>
            <a:r>
              <a:rPr kumimoji="0" lang="fr-FR" sz="18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pré-audit sur l’état des infrastructures d’accueil de la fibre sur le domaine privatif </a:t>
            </a:r>
            <a:r>
              <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en amont du futur raccordement à la fibre, évite un « KO » lors de la première intervention. Permet au candidat à la fibre </a:t>
            </a:r>
            <a:r>
              <a:rPr kumimoji="0" lang="fr-FR" sz="18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de réaliser des travaux, si nécessaires, sur les infras et/ou leur environnement avant l’intervention </a:t>
            </a:r>
            <a:r>
              <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de l’Opérateur Commercial.</a:t>
            </a:r>
          </a:p>
        </p:txBody>
      </p:sp>
      <p:sp>
        <p:nvSpPr>
          <p:cNvPr id="10" name="Google Shape;89;g2581c7e2ffb_0_6">
            <a:extLst>
              <a:ext uri="{FF2B5EF4-FFF2-40B4-BE49-F238E27FC236}">
                <a16:creationId xmlns:a16="http://schemas.microsoft.com/office/drawing/2014/main" id="{C179DABB-62CA-84A6-F3AF-28B3A39EAA50}"/>
              </a:ext>
            </a:extLst>
          </p:cNvPr>
          <p:cNvSpPr txBox="1"/>
          <p:nvPr/>
        </p:nvSpPr>
        <p:spPr>
          <a:xfrm>
            <a:off x="557775" y="352012"/>
            <a:ext cx="9510280"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1" i="0" u="none" strike="noStrike" kern="0" cap="none" spc="0" normalizeH="0" baseline="0" noProof="0" dirty="0">
                <a:ln>
                  <a:noFill/>
                </a:ln>
                <a:solidFill>
                  <a:srgbClr val="0070C0"/>
                </a:solidFill>
                <a:effectLst/>
                <a:uLnTx/>
                <a:uFillTx/>
                <a:latin typeface="Montserrat"/>
                <a:ea typeface="Montserrat"/>
                <a:cs typeface="Montserrat"/>
                <a:sym typeface="Montserrat"/>
              </a:rPr>
              <a:t>Anticiper la transition cuivre vers fibre …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1" i="0" u="none" strike="noStrike" kern="0" cap="none" spc="0" normalizeH="0" baseline="0" noProof="0" dirty="0">
                <a:ln>
                  <a:noFill/>
                </a:ln>
                <a:solidFill>
                  <a:srgbClr val="0070C0"/>
                </a:solidFill>
                <a:effectLst/>
                <a:uLnTx/>
                <a:uFillTx/>
                <a:latin typeface="Montserrat"/>
                <a:ea typeface="Montserrat"/>
                <a:cs typeface="Montserrat"/>
                <a:sym typeface="Montserrat"/>
              </a:rPr>
              <a:t>			… quelques bonnes pratiques</a:t>
            </a:r>
          </a:p>
        </p:txBody>
      </p:sp>
      <p:pic>
        <p:nvPicPr>
          <p:cNvPr id="2" name="Picture 2">
            <a:extLst>
              <a:ext uri="{FF2B5EF4-FFF2-40B4-BE49-F238E27FC236}">
                <a16:creationId xmlns:a16="http://schemas.microsoft.com/office/drawing/2014/main" id="{38CA0C14-2C8B-9A20-C690-2E97E9B65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610" y="351443"/>
            <a:ext cx="3109932" cy="783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579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2DC4EF82-08F7-C051-8E84-33403886F5C8}"/>
            </a:ext>
          </a:extLst>
        </p:cNvPr>
        <p:cNvGrpSpPr/>
        <p:nvPr/>
      </p:nvGrpSpPr>
      <p:grpSpPr>
        <a:xfrm>
          <a:off x="0" y="0"/>
          <a:ext cx="0" cy="0"/>
          <a:chOff x="0" y="0"/>
          <a:chExt cx="0" cy="0"/>
        </a:xfrm>
      </p:grpSpPr>
      <p:sp>
        <p:nvSpPr>
          <p:cNvPr id="6" name="Google Shape;91;g2581c7e2ffb_0_6">
            <a:extLst>
              <a:ext uri="{FF2B5EF4-FFF2-40B4-BE49-F238E27FC236}">
                <a16:creationId xmlns:a16="http://schemas.microsoft.com/office/drawing/2014/main" id="{8B54C8A4-4CC3-31F8-6B46-02C143C3B1FE}"/>
              </a:ext>
            </a:extLst>
          </p:cNvPr>
          <p:cNvSpPr txBox="1"/>
          <p:nvPr/>
        </p:nvSpPr>
        <p:spPr>
          <a:xfrm>
            <a:off x="462115" y="1341537"/>
            <a:ext cx="11621729" cy="5556865"/>
          </a:xfrm>
          <a:prstGeom prst="rect">
            <a:avLst/>
          </a:prstGeom>
          <a:noFill/>
          <a:ln>
            <a:noFill/>
          </a:ln>
        </p:spPr>
        <p:txBody>
          <a:bodyPr spcFirstLastPara="1" wrap="square" lIns="91425" tIns="45700" rIns="91425" bIns="45700" anchor="t" anchorCtr="0">
            <a:spAutoFit/>
          </a:bodyPr>
          <a:lstStyle/>
          <a:p>
            <a:pPr marL="285750" marR="0" lvl="0" indent="-28575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
              <a:tabLst/>
              <a:defRPr/>
            </a:pPr>
            <a:r>
              <a:rPr kumimoji="0" lang="fr-FR" sz="2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Pointer précisément l’exhaustivité des usages utiles destinés a être migrés</a:t>
            </a:r>
          </a:p>
          <a:p>
            <a:pPr marL="285750" marR="0" lvl="0" indent="-28575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Inventaire exhaustif organisé par site avec les services sur support non cuivre et sur support cuivre </a:t>
            </a:r>
          </a:p>
          <a:p>
            <a:pPr marL="285750" marR="0" lvl="0" indent="-28575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Méthode détaillée de l’inventaire téléphonie </a:t>
            </a:r>
          </a:p>
          <a:p>
            <a:pPr marL="285750" marR="0" lvl="0" indent="-285750" algn="just" defTabSz="914400" rtl="0" eaLnBrk="1" fontAlgn="auto" latinLnBrk="0" hangingPunct="1">
              <a:lnSpc>
                <a:spcPct val="115000"/>
              </a:lnSpc>
              <a:spcBef>
                <a:spcPts val="1200"/>
              </a:spcBef>
              <a:spcAft>
                <a:spcPts val="0"/>
              </a:spcAft>
              <a:buClr>
                <a:srgbClr val="7EA8D9"/>
              </a:buClr>
              <a:buSzPts val="1800"/>
              <a:buFont typeface="Wingdings" panose="05000000000000000000" pitchFamily="2" charset="2"/>
              <a:buChar char="§"/>
              <a:tabLst/>
              <a:defRPr/>
            </a:pPr>
            <a:r>
              <a:rPr kumimoji="0" lang="fr-FR" sz="2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Mettre en place une démarche projet pour anticiper au mieux la fin du cuivre</a:t>
            </a:r>
          </a:p>
          <a:p>
            <a:pPr marL="285750" indent="-285750" algn="just">
              <a:lnSpc>
                <a:spcPct val="115000"/>
              </a:lnSpc>
              <a:buClr>
                <a:srgbClr val="7EA8D9"/>
              </a:buClr>
              <a:buSzPts val="1800"/>
              <a:buFont typeface="Wingdings" panose="05000000000000000000" pitchFamily="2" charset="2"/>
              <a:buChar char="Ø"/>
              <a:defRPr/>
            </a:pPr>
            <a:r>
              <a:rPr lang="fr-FR" sz="1800" dirty="0">
                <a:latin typeface="Calibri" panose="020F0502020204030204" pitchFamily="34" charset="0"/>
                <a:ea typeface="Calibri" panose="020F0502020204030204" pitchFamily="34" charset="0"/>
                <a:cs typeface="Calibri" panose="020F0502020204030204" pitchFamily="34" charset="0"/>
                <a:sym typeface="Roboto"/>
              </a:rPr>
              <a:t>Méthode détaillée de l’inventaire téléphonie</a:t>
            </a:r>
          </a:p>
          <a:p>
            <a:pPr marL="285750" lvl="1" indent="-285750" algn="just">
              <a:lnSpc>
                <a:spcPct val="115000"/>
              </a:lnSpc>
              <a:buClr>
                <a:srgbClr val="7EA8D9"/>
              </a:buClr>
              <a:buSzPts val="1800"/>
              <a:buFont typeface="Courier New" panose="02070309020205020404" pitchFamily="49" charset="0"/>
              <a:buChar char="o"/>
              <a:defRPr/>
            </a:pPr>
            <a:r>
              <a:rPr lang="fr-FR" sz="1600" dirty="0">
                <a:latin typeface="Calibri" panose="020F0502020204030204" pitchFamily="34" charset="0"/>
                <a:ea typeface="Calibri" panose="020F0502020204030204" pitchFamily="34" charset="0"/>
                <a:cs typeface="Calibri" panose="020F0502020204030204" pitchFamily="34" charset="0"/>
              </a:rPr>
              <a:t>Photo du parc sur la dernière facture et comparaison avec l’état de parc opérateur,</a:t>
            </a:r>
          </a:p>
          <a:p>
            <a:pPr marL="285750" lvl="1" indent="-285750" algn="just">
              <a:lnSpc>
                <a:spcPct val="115000"/>
              </a:lnSpc>
              <a:buClr>
                <a:srgbClr val="7EA8D9"/>
              </a:buClr>
              <a:buSzPts val="1800"/>
              <a:buFont typeface="Courier New" panose="02070309020205020404" pitchFamily="49" charset="0"/>
              <a:buChar char="o"/>
              <a:defRPr/>
            </a:pPr>
            <a:r>
              <a:rPr lang="fr-FR" sz="1600" dirty="0">
                <a:latin typeface="Calibri" panose="020F0502020204030204" pitchFamily="34" charset="0"/>
                <a:ea typeface="Calibri" panose="020F0502020204030204" pitchFamily="34" charset="0"/>
                <a:cs typeface="Calibri" panose="020F0502020204030204" pitchFamily="34" charset="0"/>
              </a:rPr>
              <a:t>Téléchargement des factures et analyse des consommations sortantes sur les 12 mois avec classement par usages, et taux d’utilisation</a:t>
            </a:r>
          </a:p>
          <a:p>
            <a:pPr marL="285750" lvl="1" indent="-285750" algn="just">
              <a:lnSpc>
                <a:spcPct val="115000"/>
              </a:lnSpc>
              <a:buClr>
                <a:srgbClr val="7EA8D9"/>
              </a:buClr>
              <a:buSzPts val="1800"/>
              <a:buFont typeface="Courier New" panose="02070309020205020404" pitchFamily="49" charset="0"/>
              <a:buChar char="o"/>
              <a:defRPr/>
            </a:pPr>
            <a:r>
              <a:rPr lang="fr-FR" sz="1600" dirty="0">
                <a:latin typeface="Calibri" panose="020F0502020204030204" pitchFamily="34" charset="0"/>
                <a:ea typeface="Calibri" panose="020F0502020204030204" pitchFamily="34" charset="0"/>
                <a:cs typeface="Calibri" panose="020F0502020204030204" pitchFamily="34" charset="0"/>
              </a:rPr>
              <a:t>Visites de sites pour les certaines lignes en cas de difficulté d’identification.</a:t>
            </a:r>
            <a:endParaRPr kumimoji="0" lang="fr-FR" sz="2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endParaRPr>
          </a:p>
          <a:p>
            <a:pPr marL="342900" lvl="1" indent="-342900" algn="just">
              <a:lnSpc>
                <a:spcPct val="115000"/>
              </a:lnSpc>
              <a:spcBef>
                <a:spcPts val="1200"/>
              </a:spcBef>
              <a:buClr>
                <a:srgbClr val="7EA8D9"/>
              </a:buClr>
              <a:buSzPts val="1800"/>
              <a:buFont typeface="Wingdings" panose="05000000000000000000" pitchFamily="2" charset="2"/>
              <a:buChar char="§"/>
              <a:defRPr/>
            </a:pPr>
            <a:r>
              <a:rPr kumimoji="0" lang="fr-FR" sz="2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rPr>
              <a:t>Engager une réflexion sur les solutions possibles, la nécessité d’iso/migration et les coûts associés</a:t>
            </a:r>
          </a:p>
          <a:p>
            <a:pPr marL="285750" marR="0" lvl="1" indent="-28575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Comparer et choisir les meilleures solutions,</a:t>
            </a:r>
          </a:p>
          <a:p>
            <a:pPr marL="285750" marR="0" lvl="1" indent="-28575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Ø"/>
              <a:tabLst/>
              <a:defRPr/>
            </a:pPr>
            <a:r>
              <a:rPr lang="fr-FR" sz="1800" dirty="0">
                <a:latin typeface="Calibri" panose="020F0502020204030204" pitchFamily="34" charset="0"/>
                <a:ea typeface="Calibri" panose="020F0502020204030204" pitchFamily="34" charset="0"/>
                <a:cs typeface="Calibri" panose="020F0502020204030204" pitchFamily="34" charset="0"/>
              </a:rPr>
              <a:t>Associer à chaque site, les solutions envisageables avec les équipes en gestion du parc et retenir le meilleur compromis (déploiement, coût, évolution à venir),</a:t>
            </a:r>
          </a:p>
          <a:p>
            <a:pPr marL="285750" marR="0" lvl="1" indent="-285750" algn="just" defTabSz="914400" rtl="0" eaLnBrk="1" fontAlgn="auto" latinLnBrk="0" hangingPunct="1">
              <a:lnSpc>
                <a:spcPct val="115000"/>
              </a:lnSpc>
              <a:spcBef>
                <a:spcPts val="0"/>
              </a:spcBef>
              <a:spcAft>
                <a:spcPts val="0"/>
              </a:spcAft>
              <a:buClr>
                <a:srgbClr val="7EA8D9"/>
              </a:buClr>
              <a:buSzPts val="1800"/>
              <a:buFont typeface="Wingdings" panose="05000000000000000000" pitchFamily="2" charset="2"/>
              <a:buChar char="Ø"/>
              <a:tabLst/>
              <a:defRPr/>
            </a:pPr>
            <a:r>
              <a:rPr kumimoji="0" lang="fr-FR" sz="18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Planifier les opérations d’évolution/migration</a:t>
            </a:r>
          </a:p>
          <a:p>
            <a:pPr algn="just">
              <a:lnSpc>
                <a:spcPct val="115000"/>
              </a:lnSpc>
              <a:spcBef>
                <a:spcPts val="1200"/>
              </a:spcBef>
              <a:buClr>
                <a:srgbClr val="7EA8D9"/>
              </a:buClr>
              <a:buSzPts val="1800"/>
              <a:defRPr/>
            </a:pPr>
            <a:r>
              <a:rPr lang="fr-FR" sz="2000" b="1" dirty="0"/>
              <a:t>	ATTENTION à bien intégrer les contraintes de qualité selon le besoin et l’usage</a:t>
            </a:r>
          </a:p>
          <a:p>
            <a:pPr marL="285750" marR="0" lvl="0" indent="-285750" algn="just" defTabSz="914400" rtl="0" eaLnBrk="1" fontAlgn="auto" latinLnBrk="0" hangingPunct="1">
              <a:lnSpc>
                <a:spcPct val="115000"/>
              </a:lnSpc>
              <a:spcBef>
                <a:spcPts val="1200"/>
              </a:spcBef>
              <a:spcAft>
                <a:spcPts val="0"/>
              </a:spcAft>
              <a:buClr>
                <a:srgbClr val="7EA8D9"/>
              </a:buClr>
              <a:buSzPts val="1800"/>
              <a:buFont typeface="Wingdings" panose="05000000000000000000" pitchFamily="2" charset="2"/>
              <a:buChar char="§"/>
              <a:tabLst/>
              <a:defRPr/>
            </a:pPr>
            <a:endParaRPr kumimoji="0" lang="fr-FR" sz="2000" b="1" i="0" u="none" strike="noStrike" kern="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0" name="Google Shape;89;g2581c7e2ffb_0_6">
            <a:extLst>
              <a:ext uri="{FF2B5EF4-FFF2-40B4-BE49-F238E27FC236}">
                <a16:creationId xmlns:a16="http://schemas.microsoft.com/office/drawing/2014/main" id="{884BD978-2BB9-1194-85D7-5F9FF3F1AB90}"/>
              </a:ext>
            </a:extLst>
          </p:cNvPr>
          <p:cNvSpPr txBox="1"/>
          <p:nvPr/>
        </p:nvSpPr>
        <p:spPr>
          <a:xfrm>
            <a:off x="557775" y="352012"/>
            <a:ext cx="9510280"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1" i="0" u="none" strike="noStrike" kern="0" cap="none" spc="0" normalizeH="0" baseline="0" noProof="0" dirty="0">
                <a:ln>
                  <a:noFill/>
                </a:ln>
                <a:solidFill>
                  <a:srgbClr val="0070C0"/>
                </a:solidFill>
                <a:effectLst/>
                <a:uLnTx/>
                <a:uFillTx/>
                <a:latin typeface="Montserrat"/>
                <a:ea typeface="Montserrat"/>
                <a:cs typeface="Montserrat"/>
                <a:sym typeface="Montserrat"/>
              </a:rPr>
              <a:t>Anticiper la transition cuivre vers fibre …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2400" b="1" i="0" u="none" strike="noStrike" kern="0" cap="none" spc="0" normalizeH="0" baseline="0" noProof="0" dirty="0">
                <a:ln>
                  <a:noFill/>
                </a:ln>
                <a:solidFill>
                  <a:srgbClr val="0070C0"/>
                </a:solidFill>
                <a:effectLst/>
                <a:uLnTx/>
                <a:uFillTx/>
                <a:latin typeface="Montserrat"/>
                <a:ea typeface="Montserrat"/>
                <a:cs typeface="Montserrat"/>
                <a:sym typeface="Montserrat"/>
              </a:rPr>
              <a:t>				… une source d’économie !</a:t>
            </a:r>
          </a:p>
        </p:txBody>
      </p:sp>
      <p:pic>
        <p:nvPicPr>
          <p:cNvPr id="2" name="Picture 2">
            <a:extLst>
              <a:ext uri="{FF2B5EF4-FFF2-40B4-BE49-F238E27FC236}">
                <a16:creationId xmlns:a16="http://schemas.microsoft.com/office/drawing/2014/main" id="{2F286F67-4902-A61A-9157-C72CD3BE1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610" y="351443"/>
            <a:ext cx="3109932" cy="78380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D9B6F8EB-FF82-05C6-9032-A22688261AF2}"/>
              </a:ext>
            </a:extLst>
          </p:cNvPr>
          <p:cNvSpPr txBox="1"/>
          <p:nvPr/>
        </p:nvSpPr>
        <p:spPr>
          <a:xfrm>
            <a:off x="735999" y="6273875"/>
            <a:ext cx="11456001" cy="307777"/>
          </a:xfrm>
          <a:prstGeom prst="rect">
            <a:avLst/>
          </a:prstGeom>
          <a:noFill/>
        </p:spPr>
        <p:txBody>
          <a:bodyPr wrap="square">
            <a:spAutoFit/>
          </a:bodyPr>
          <a:lstStyle/>
          <a:p>
            <a:pPr lvl="1"/>
            <a:r>
              <a:rPr lang="fr-FR" sz="1400" dirty="0"/>
              <a:t>(QoS disponible ou non sur certain service, </a:t>
            </a:r>
            <a:r>
              <a:rPr lang="fr-FR" dirty="0"/>
              <a:t>g</a:t>
            </a:r>
            <a:r>
              <a:rPr lang="fr-FR" sz="1400" dirty="0"/>
              <a:t>estion des GTR selon les accès, le besoin de redondance, </a:t>
            </a:r>
            <a:r>
              <a:rPr lang="fr-FR" dirty="0"/>
              <a:t>la g</a:t>
            </a:r>
            <a:r>
              <a:rPr lang="fr-FR" sz="1400" dirty="0"/>
              <a:t>estion de l’alimentation électrique)</a:t>
            </a:r>
          </a:p>
        </p:txBody>
      </p:sp>
    </p:spTree>
    <p:extLst>
      <p:ext uri="{BB962C8B-B14F-4D97-AF65-F5344CB8AC3E}">
        <p14:creationId xmlns:p14="http://schemas.microsoft.com/office/powerpoint/2010/main" val="23682565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1870</Words>
  <Application>Microsoft Office PowerPoint</Application>
  <PresentationFormat>Grand écran</PresentationFormat>
  <Paragraphs>120</Paragraphs>
  <Slides>14</Slides>
  <Notes>12</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14</vt:i4>
      </vt:variant>
    </vt:vector>
  </HeadingPairs>
  <TitlesOfParts>
    <vt:vector size="25" baseType="lpstr">
      <vt:lpstr>Avenir Next LT Pro</vt:lpstr>
      <vt:lpstr>Calibri</vt:lpstr>
      <vt:lpstr>Montserrat</vt:lpstr>
      <vt:lpstr>Georgia</vt:lpstr>
      <vt:lpstr>Aptos</vt:lpstr>
      <vt:lpstr>Roboto</vt:lpstr>
      <vt:lpstr>Wingdings</vt:lpstr>
      <vt:lpstr>Courier New</vt:lpstr>
      <vt:lpstr>Arial</vt:lpstr>
      <vt:lpstr>Thème Office</vt:lpstr>
      <vt:lpstr>think-cell Slide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 PAMART</dc:creator>
  <cp:lastModifiedBy>VERONIQUE MASSE</cp:lastModifiedBy>
  <cp:revision>7</cp:revision>
  <dcterms:created xsi:type="dcterms:W3CDTF">2023-11-07T09:49:00Z</dcterms:created>
  <dcterms:modified xsi:type="dcterms:W3CDTF">2025-10-09T11:24:26Z</dcterms:modified>
</cp:coreProperties>
</file>